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48"/>
  </p:notesMasterIdLst>
  <p:sldIdLst>
    <p:sldId id="256" r:id="rId2"/>
    <p:sldId id="365" r:id="rId3"/>
    <p:sldId id="260" r:id="rId4"/>
    <p:sldId id="261" r:id="rId5"/>
    <p:sldId id="264" r:id="rId6"/>
    <p:sldId id="265" r:id="rId7"/>
    <p:sldId id="266" r:id="rId8"/>
    <p:sldId id="272" r:id="rId9"/>
    <p:sldId id="269" r:id="rId10"/>
    <p:sldId id="274" r:id="rId11"/>
    <p:sldId id="310" r:id="rId12"/>
    <p:sldId id="276" r:id="rId13"/>
    <p:sldId id="323" r:id="rId14"/>
    <p:sldId id="324" r:id="rId15"/>
    <p:sldId id="325" r:id="rId16"/>
    <p:sldId id="326" r:id="rId17"/>
    <p:sldId id="327" r:id="rId18"/>
    <p:sldId id="336" r:id="rId19"/>
    <p:sldId id="277" r:id="rId20"/>
    <p:sldId id="299" r:id="rId21"/>
    <p:sldId id="334" r:id="rId22"/>
    <p:sldId id="335" r:id="rId23"/>
    <p:sldId id="328" r:id="rId24"/>
    <p:sldId id="331" r:id="rId25"/>
    <p:sldId id="332" r:id="rId26"/>
    <p:sldId id="333" r:id="rId27"/>
    <p:sldId id="278" r:id="rId28"/>
    <p:sldId id="329" r:id="rId29"/>
    <p:sldId id="330" r:id="rId30"/>
    <p:sldId id="322" r:id="rId31"/>
    <p:sldId id="281" r:id="rId32"/>
    <p:sldId id="283" r:id="rId33"/>
    <p:sldId id="284" r:id="rId34"/>
    <p:sldId id="286" r:id="rId35"/>
    <p:sldId id="288" r:id="rId36"/>
    <p:sldId id="289" r:id="rId37"/>
    <p:sldId id="290" r:id="rId38"/>
    <p:sldId id="366" r:id="rId39"/>
    <p:sldId id="318" r:id="rId40"/>
    <p:sldId id="339" r:id="rId41"/>
    <p:sldId id="368" r:id="rId42"/>
    <p:sldId id="369" r:id="rId43"/>
    <p:sldId id="370" r:id="rId44"/>
    <p:sldId id="371" r:id="rId45"/>
    <p:sldId id="372" r:id="rId46"/>
    <p:sldId id="392" r:id="rId47"/>
  </p:sldIdLst>
  <p:sldSz cx="12192000" cy="6858000"/>
  <p:notesSz cx="6858000" cy="9144000"/>
  <p:embeddedFontLst>
    <p:embeddedFont>
      <p:font typeface="Arial Black" panose="020B0A04020102020204" pitchFamily="34" charset="0"/>
      <p:bold r:id="rId49"/>
    </p:embeddedFont>
    <p:embeddedFont>
      <p:font typeface="Consolas" panose="020B0609020204030204" pitchFamily="49" charset="0"/>
      <p:regular r:id="rId50"/>
      <p:bold r:id="rId51"/>
      <p:italic r:id="rId52"/>
      <p:boldItalic r:id="rId53"/>
    </p:embeddedFont>
    <p:embeddedFont>
      <p:font typeface="Helvetica Neue" panose="020B0604020202020204" charset="0"/>
      <p:regular r:id="rId54"/>
      <p:bold r:id="rId55"/>
      <p:italic r:id="rId56"/>
      <p:boldItalic r:id="rId57"/>
    </p:embeddedFont>
    <p:embeddedFont>
      <p:font typeface="Helvetica Neue Light" panose="020B0604020202020204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2DF14E-1D2E-FB4D-88E2-90080ACAD5BA}" v="94" dt="2024-08-12T21:18:36.063"/>
  </p1510:revLst>
</p1510:revInfo>
</file>

<file path=ppt/tableStyles.xml><?xml version="1.0" encoding="utf-8"?>
<a:tblStyleLst xmlns:a="http://schemas.openxmlformats.org/drawingml/2006/main" def="{CE318D51-86EE-4300-AF37-D1893FD06897}">
  <a:tblStyle styleId="{CE318D51-86EE-4300-AF37-D1893FD068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96C31ED-FC21-479E-A100-0480358EE9B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71"/>
    <p:restoredTop sz="77206"/>
  </p:normalViewPr>
  <p:slideViewPr>
    <p:cSldViewPr snapToGrid="0">
      <p:cViewPr varScale="1">
        <p:scale>
          <a:sx n="73" d="100"/>
          <a:sy n="73" d="100"/>
        </p:scale>
        <p:origin x="705" y="69"/>
      </p:cViewPr>
      <p:guideLst/>
    </p:cSldViewPr>
  </p:slideViewPr>
  <p:outlineViewPr>
    <p:cViewPr>
      <p:scale>
        <a:sx n="33" d="100"/>
        <a:sy n="33" d="100"/>
      </p:scale>
      <p:origin x="0" y="-20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16551eda_0_2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Update Icon</a:t>
            </a:r>
            <a:endParaRPr dirty="0"/>
          </a:p>
        </p:txBody>
      </p:sp>
      <p:sp>
        <p:nvSpPr>
          <p:cNvPr id="333" name="Google Shape;333;g12316551eda_0_2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2316551eda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12316551eda_0_7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9" name="Google Shape;829;g12316551eda_0_7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2316551eda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2316551eda_0_2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12316551eda_0_2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2316551eda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2316551eda_0_6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diagram showing login node as entry point.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Login -&gt; Testing, Compiling, Compute/GPU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6" name="Google Shape;686;g12316551eda_0_6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9140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2316551eda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2316551eda_0_6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diagram showing login node as entry point.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Login -&gt; Testing, Compiling, Compute/GPU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6" name="Google Shape;686;g12316551eda_0_6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17094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2316551eda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2316551eda_0_6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diagram showing login node as entry point.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Login -&gt; Testing, Compiling, Compute/GPU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6" name="Google Shape;686;g12316551eda_0_6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992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2316551eda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2316551eda_0_6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diagram showing login node as entry point.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Login -&gt; Testing, Compiling, Compute/GPU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6" name="Google Shape;686;g12316551eda_0_6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7770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2316551eda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2316551eda_0_6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diagram showing login node as entry point.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Login -&gt; Testing, Compiling, Compute/GPU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6" name="Google Shape;686;g12316551eda_0_6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7272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9" name="Google Shape;399;g12316551eda_0_3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2316551eda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2316551eda_0_6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g12316551eda_0_6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0E6FC-C58D-CA46-93FA-98E1AAB1BA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08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2316551eda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2316551eda_0_6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g12316551eda_0_6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66622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2316551eda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2316551eda_0_6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g12316551eda_0_6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31166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2316551eda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2316551eda_0_3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*Users manage access to their /project and /scratch directories.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RC Staff manage access to the </a:t>
            </a:r>
            <a:r>
              <a:rPr lang="en-US" dirty="0" err="1"/>
              <a:t>PetaLibrary</a:t>
            </a:r>
            <a:r>
              <a:rPr lang="en-US" dirty="0"/>
              <a:t> Space</a:t>
            </a:r>
            <a:endParaRPr dirty="0"/>
          </a:p>
        </p:txBody>
      </p:sp>
      <p:sp>
        <p:nvSpPr>
          <p:cNvPr id="419" name="Google Shape;419;g12316551eda_0_3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2316551eda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2316551eda_0_3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DTN require internal CU Network access (VPN)</a:t>
            </a:r>
            <a:endParaRPr dirty="0"/>
          </a:p>
        </p:txBody>
      </p:sp>
      <p:sp>
        <p:nvSpPr>
          <p:cNvPr id="419" name="Google Shape;419;g12316551eda_0_3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62169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Cloudbursting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53889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2316551eda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2316551eda_0_4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g12316551eda_0_4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87404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2316551eda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2316551eda_0_4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12316551eda_0_4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77936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2316551eda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2316551eda_0_4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https://ondemand.rc.colorado.edu/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https://ondemand-rmacc.rc.colorado.edu/</a:t>
            </a:r>
            <a:endParaRPr dirty="0"/>
          </a:p>
        </p:txBody>
      </p:sp>
      <p:sp>
        <p:nvSpPr>
          <p:cNvPr id="542" name="Google Shape;542;g12316551eda_0_4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34141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2316551eda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2316551eda_0_5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8" name="Google Shape;558;g12316551eda_0_5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39484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2316551eda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2316551eda_0_5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g12316551eda_0_5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9287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16551ed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16551eda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12316551eda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2316551eda_0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2316551eda_0_5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g12316551eda_0_5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60957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2316551eda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2316551eda_0_5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6" name="Google Shape;596;g12316551eda_0_5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31537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F50D0B45-AD77-1E71-D9E4-BC6F91D49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>
            <a:extLst>
              <a:ext uri="{FF2B5EF4-FFF2-40B4-BE49-F238E27FC236}">
                <a16:creationId xmlns:a16="http://schemas.microsoft.com/office/drawing/2014/main" id="{480B9034-2B48-2922-2CCA-14F4CD95D7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1:notes">
            <a:extLst>
              <a:ext uri="{FF2B5EF4-FFF2-40B4-BE49-F238E27FC236}">
                <a16:creationId xmlns:a16="http://schemas.microsoft.com/office/drawing/2014/main" id="{9A71745D-93C2-B50C-9550-0407794652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470672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2316551eda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2316551eda_0_8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6" name="Google Shape;896;g12316551eda_0_8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2316551eda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2316551eda_0_8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6" name="Google Shape;896;g12316551eda_0_8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79308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16551ed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16551eda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12316551eda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61520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16551ed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16551eda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12316551eda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03970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523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16551ed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16551eda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12316551eda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7950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316551ed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316551eda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workshop is meant to be empowering and information-rich – to help you get the most out of your HPC workflow.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Feel free to ask questions during the presentations and to discuss ideas/thoughts during breaks and the hands-on portion of the workshop.</a:t>
            </a:r>
            <a:endParaRPr dirty="0"/>
          </a:p>
        </p:txBody>
      </p:sp>
      <p:sp>
        <p:nvSpPr>
          <p:cNvPr id="130" name="Google Shape;130;g12316551eda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316551ed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316551eda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Secure Research manages the CMMC environment (Preserve), but we can help users connect with the SR team if they have confidential data (e.g. HIPA, Financial, FERPA, Government data, etc.)</a:t>
            </a:r>
          </a:p>
        </p:txBody>
      </p:sp>
      <p:sp>
        <p:nvSpPr>
          <p:cNvPr id="159" name="Google Shape;159;g12316551eda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316551ed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2316551eda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g12316551eda_0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316551eda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316551eda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Traditional PC: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- 1 CPU with a few cores and maybe a GPU (not always)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- RAM &amp; Storage measured in GB’s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- Less Hardware, but potentially much faster hardware (</a:t>
            </a:r>
            <a:r>
              <a:rPr lang="en-US" dirty="0" err="1"/>
              <a:t>clockspeed</a:t>
            </a:r>
            <a:r>
              <a:rPr lang="en-US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HPC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Many CPU’s and GPUs – Thousands of cores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RAM &amp; Storage measured in Terabytes and Petabytes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Hardware built for stability and high up-time, best for distributed jobs</a:t>
            </a:r>
          </a:p>
        </p:txBody>
      </p:sp>
      <p:sp>
        <p:nvSpPr>
          <p:cNvPr id="201" name="Google Shape;201;g12316551eda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316551eda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2316551eda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Parallel Jobs - Divide and Conquer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A job that can be divided into smaller pieces, which can be independently run.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Serial Jobs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 collection of small jobs which can be </a:t>
            </a:r>
            <a:r>
              <a:rPr lang="en-US"/>
              <a:t>done simultaneously</a:t>
            </a:r>
            <a:endParaRPr lang="en-US" dirty="0"/>
          </a:p>
        </p:txBody>
      </p:sp>
      <p:sp>
        <p:nvSpPr>
          <p:cNvPr id="294" name="Google Shape;294;g12316551eda_0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2316551eda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2316551eda_0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Big Data: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- Require lots of RAM (memory) or data storage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- Need more CPU’s, distributed system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Visualization Rendering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Unique Hardware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- GPU’s, Linux, Shared team environment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g12316551eda_0_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5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  <a:defRPr sz="5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•"/>
              <a:defRPr sz="2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  <a:defRPr sz="24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•"/>
              <a:defRPr sz="2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3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40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4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lorado.edu/rc/secure-research-computing-resource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rcamp.rc.colorado.edu/accounts/account-request/create/organization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dentity.access-ci.org/new-user.html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ondemand.rc.colorado.edu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mailto:username@login.rc.colorado.edu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.rc.colorado.edu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ndemand-rmacc.rc.colorado.edu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curc.readthedocs.io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rc-help@colorado.ed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curc.readthedocs.io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rc-help@colorado.edu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uff.link/crddsevents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mailto:rc-help@colorado.edu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curc.readthedocs.io/en/latest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zh.wikipedia.org/wiki/%E5%B7%A5%E4%BD%9C%E7%AB%99" TargetMode="Externa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256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459800" y="4960075"/>
            <a:ext cx="11289900" cy="11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</a:pPr>
            <a:r>
              <a:rPr lang="en-US" sz="5300" dirty="0"/>
              <a:t>Module 1: Getting Familiar with RC</a:t>
            </a:r>
            <a:endParaRPr sz="5300"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HPC Cluster: Alpine </a:t>
            </a:r>
            <a:endParaRPr dirty="0"/>
          </a:p>
        </p:txBody>
      </p:sp>
      <p:sp>
        <p:nvSpPr>
          <p:cNvPr id="336" name="Google Shape;336;p32"/>
          <p:cNvSpPr txBox="1">
            <a:spLocks noGrp="1"/>
          </p:cNvSpPr>
          <p:nvPr>
            <p:ph type="body" idx="1"/>
          </p:nvPr>
        </p:nvSpPr>
        <p:spPr>
          <a:xfrm>
            <a:off x="4764356" y="1639837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4091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400" dirty="0"/>
              <a:t>3rd-generation HPC cluster</a:t>
            </a:r>
            <a:endParaRPr sz="2400" dirty="0"/>
          </a:p>
          <a:p>
            <a:pPr marL="914400" lvl="1" indent="-354091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ourier New" panose="02070309020205020404" pitchFamily="49" charset="0"/>
              <a:buChar char="o"/>
            </a:pPr>
            <a:r>
              <a:rPr lang="en-US" dirty="0"/>
              <a:t>Janus (2012)</a:t>
            </a:r>
            <a:endParaRPr dirty="0"/>
          </a:p>
          <a:p>
            <a:pPr marL="914400" lvl="1" indent="-354091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ourier New" panose="02070309020205020404" pitchFamily="49" charset="0"/>
              <a:buChar char="o"/>
            </a:pPr>
            <a:r>
              <a:rPr lang="en-US" dirty="0"/>
              <a:t>RMACC Summit (2017)</a:t>
            </a:r>
            <a:endParaRPr dirty="0"/>
          </a:p>
          <a:p>
            <a:pPr marL="457200" lvl="0" indent="-354091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400" dirty="0"/>
              <a:t>Heterogeneous cluster with hardware currently provided by CU Boulder, CSU, and Anschutz</a:t>
            </a:r>
            <a:endParaRPr sz="2400" dirty="0"/>
          </a:p>
          <a:p>
            <a:pPr marL="457200" lvl="0" indent="-354091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400" dirty="0"/>
              <a:t>Access available to CU Boulder, CSU, AMC and RMACC users</a:t>
            </a:r>
            <a:endParaRPr sz="2400" dirty="0"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37" name="Google Shape;33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grpSp>
        <p:nvGrpSpPr>
          <p:cNvPr id="4" name="Group 3" descr="An image of several black racks containing silver servers">
            <a:extLst>
              <a:ext uri="{FF2B5EF4-FFF2-40B4-BE49-F238E27FC236}">
                <a16:creationId xmlns:a16="http://schemas.microsoft.com/office/drawing/2014/main" id="{67EEE6C8-0BC2-99DA-0B40-EBBCC9B4E419}"/>
              </a:ext>
            </a:extLst>
          </p:cNvPr>
          <p:cNvGrpSpPr/>
          <p:nvPr/>
        </p:nvGrpSpPr>
        <p:grpSpPr>
          <a:xfrm>
            <a:off x="838175" y="1965960"/>
            <a:ext cx="3398544" cy="2926080"/>
            <a:chOff x="838175" y="1965960"/>
            <a:chExt cx="3398544" cy="2926080"/>
          </a:xfrm>
        </p:grpSpPr>
        <p:pic>
          <p:nvPicPr>
            <p:cNvPr id="2" name="Picture 4" descr="Supermicro Data Center Server, Blade, Data Storage, AI System">
              <a:extLst>
                <a:ext uri="{FF2B5EF4-FFF2-40B4-BE49-F238E27FC236}">
                  <a16:creationId xmlns:a16="http://schemas.microsoft.com/office/drawing/2014/main" id="{079D68D7-B410-1439-E1BD-89339742B9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5968" r="1"/>
            <a:stretch/>
          </p:blipFill>
          <p:spPr bwMode="auto">
            <a:xfrm>
              <a:off x="838175" y="1965960"/>
              <a:ext cx="3398544" cy="292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673A1A8-7DB2-1D71-955F-B423A1981AB0}"/>
                </a:ext>
              </a:extLst>
            </p:cNvPr>
            <p:cNvSpPr txBox="1"/>
            <p:nvPr/>
          </p:nvSpPr>
          <p:spPr>
            <a:xfrm>
              <a:off x="1365812" y="3136612"/>
              <a:ext cx="1597307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ALPINE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Alpine Partitions</a:t>
            </a:r>
            <a:endParaRPr dirty="0"/>
          </a:p>
        </p:txBody>
      </p:sp>
      <p:sp>
        <p:nvSpPr>
          <p:cNvPr id="832" name="Google Shape;832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graphicFrame>
        <p:nvGraphicFramePr>
          <p:cNvPr id="833" name="Google Shape;833;p68"/>
          <p:cNvGraphicFramePr/>
          <p:nvPr>
            <p:extLst>
              <p:ext uri="{D42A27DB-BD31-4B8C-83A1-F6EECF244321}">
                <p14:modId xmlns:p14="http://schemas.microsoft.com/office/powerpoint/2010/main" val="2952325132"/>
              </p:ext>
            </p:extLst>
          </p:nvPr>
        </p:nvGraphicFramePr>
        <p:xfrm>
          <a:off x="838200" y="1345768"/>
          <a:ext cx="10817506" cy="4669150"/>
        </p:xfrm>
        <a:graphic>
          <a:graphicData uri="http://schemas.openxmlformats.org/drawingml/2006/table">
            <a:tbl>
              <a:tblPr>
                <a:noFill/>
                <a:tableStyleId>{296C31ED-FC21-479E-A100-0480358EE9B8}</a:tableStyleId>
              </a:tblPr>
              <a:tblGrid>
                <a:gridCol w="2129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1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46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29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47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Partition</a:t>
                      </a:r>
                      <a:endParaRPr sz="1400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800" b="1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of nodes</a:t>
                      </a:r>
                      <a:endParaRPr sz="1800" b="1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RAM/core (GB) (qty.)</a:t>
                      </a:r>
                      <a:endParaRPr sz="1800" b="1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cores/node (qty.)</a:t>
                      </a:r>
                      <a:endParaRPr sz="1800" b="1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GPUs/node</a:t>
                      </a:r>
                      <a:endParaRPr sz="1800" b="1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/>
                        <a:t>amilan</a:t>
                      </a:r>
                      <a:r>
                        <a:rPr lang="en-US" sz="1800" dirty="0"/>
                        <a:t>/amilan128c</a:t>
                      </a:r>
                      <a:endParaRPr sz="1400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General Compute Node</a:t>
                      </a:r>
                      <a:r>
                        <a:rPr lang="en-US" sz="1800" dirty="0"/>
                        <a:t>: AMD Milan</a:t>
                      </a: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sng" strike="noStrike" cap="none" dirty="0">
                          <a:solidFill>
                            <a:srgbClr val="FF0000"/>
                          </a:solidFill>
                        </a:rPr>
                        <a:t>390 (</a:t>
                      </a:r>
                      <a:r>
                        <a:rPr lang="en-US" sz="1800" b="1" u="sng" strike="noStrike" cap="none" dirty="0" err="1">
                          <a:solidFill>
                            <a:srgbClr val="FF0000"/>
                          </a:solidFill>
                        </a:rPr>
                        <a:t>amilan</a:t>
                      </a:r>
                      <a:r>
                        <a:rPr lang="en-US" sz="1800" b="1" u="sng" strike="noStrike" cap="none" dirty="0">
                          <a:solidFill>
                            <a:srgbClr val="FF0000"/>
                          </a:solidFill>
                        </a:rPr>
                        <a:t>), 16 (128c)</a:t>
                      </a:r>
                      <a:endParaRPr sz="1800" b="1" u="sng" strike="noStrike" cap="none" dirty="0">
                        <a:solidFill>
                          <a:srgbClr val="FF0000"/>
                        </a:solidFill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3.74 (390), 2.01 (16)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128 (16), 64 (313), 48 (28), 32 (49)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ami100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 </a:t>
                      </a:r>
                      <a:r>
                        <a:rPr lang="en-US" sz="1800" dirty="0"/>
                        <a:t>Node:</a:t>
                      </a:r>
                      <a:endParaRPr sz="1800" dirty="0"/>
                    </a:p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3x AMD MI100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8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3.74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64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sng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sz="1800" b="1" u="sng" strike="noStrike" cap="none" dirty="0">
                        <a:solidFill>
                          <a:srgbClr val="FF0000"/>
                        </a:solidFill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aa100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GPU Node:</a:t>
                      </a:r>
                      <a:endParaRPr sz="1800" dirty="0"/>
                    </a:p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3x Nvidia A100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12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3.74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64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sng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sz="1800" b="1" u="sng" strike="noStrike" cap="none" dirty="0">
                        <a:solidFill>
                          <a:srgbClr val="FF0000"/>
                        </a:solidFill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/>
                        <a:t>amem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High-memory node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24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sng" strike="noStrike" cap="none" dirty="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21.5 (12), 16 (12)</a:t>
                      </a:r>
                      <a:endParaRPr sz="1800" b="1" i="0" u="sng" strike="noStrike" cap="none" dirty="0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128 (2), 64 (10), </a:t>
                      </a:r>
                    </a:p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48 (12)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0</a:t>
                      </a:r>
                    </a:p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95787"/>
                  </a:ext>
                </a:extLst>
              </a:tr>
              <a:tr h="347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al40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GPU Node: 3x Nvidia L40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3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3.74</a:t>
                      </a:r>
                      <a:endParaRPr sz="18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64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sng" strike="noStrike" cap="none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871649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HPC Cluster: Alpine </a:t>
            </a:r>
            <a:endParaRPr dirty="0"/>
          </a:p>
        </p:txBody>
      </p:sp>
      <p:sp>
        <p:nvSpPr>
          <p:cNvPr id="380" name="Google Shape;380;p34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Interconnect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2000" b="1" dirty="0"/>
              <a:t>CPU nodes</a:t>
            </a:r>
            <a:r>
              <a:rPr lang="en-US" sz="2000" dirty="0"/>
              <a:t>: HDR-100 InfiniBand</a:t>
            </a:r>
            <a:r>
              <a:rPr lang="en-US" sz="2000" b="1" dirty="0">
                <a:solidFill>
                  <a:srgbClr val="FF0000"/>
                </a:solidFill>
              </a:rPr>
              <a:t>*</a:t>
            </a:r>
            <a:r>
              <a:rPr lang="en-US" sz="2000" dirty="0"/>
              <a:t> (200Gb inter-node fabric)</a:t>
            </a:r>
            <a:endParaRPr sz="20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2000" b="1" dirty="0"/>
              <a:t>GPU nodes</a:t>
            </a:r>
            <a:r>
              <a:rPr lang="en-US" sz="2000" dirty="0"/>
              <a:t>: 2x25 Gb Ethernet +RoCE</a:t>
            </a:r>
            <a:endParaRPr sz="20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2000" b="1" dirty="0"/>
              <a:t>Scratch Storage</a:t>
            </a:r>
            <a:r>
              <a:rPr lang="en-US" sz="2000" dirty="0"/>
              <a:t>: 25Gb Ethernet +RoCE</a:t>
            </a:r>
            <a:endParaRPr sz="2000" dirty="0"/>
          </a:p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Operating System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2000" dirty="0"/>
              <a:t>RHEL 8 - </a:t>
            </a:r>
            <a:r>
              <a:rPr lang="en-US" sz="2000" b="1" dirty="0"/>
              <a:t>R</a:t>
            </a:r>
            <a:r>
              <a:rPr lang="en-US" sz="2000" dirty="0"/>
              <a:t>ed</a:t>
            </a:r>
            <a:r>
              <a:rPr lang="en-US" sz="2000" b="1" dirty="0"/>
              <a:t>H</a:t>
            </a:r>
            <a:r>
              <a:rPr lang="en-US" sz="2000" dirty="0"/>
              <a:t>at </a:t>
            </a:r>
            <a:r>
              <a:rPr lang="en-US" sz="2000" b="1" dirty="0"/>
              <a:t>E</a:t>
            </a:r>
            <a:r>
              <a:rPr lang="en-US" sz="2000" dirty="0"/>
              <a:t>nterprise </a:t>
            </a:r>
            <a:r>
              <a:rPr lang="en-US" sz="2000" b="1" dirty="0"/>
              <a:t>L</a:t>
            </a:r>
            <a:r>
              <a:rPr lang="en-US" sz="2000" dirty="0"/>
              <a:t>inux Version 8</a:t>
            </a:r>
            <a:endParaRPr sz="2000" dirty="0"/>
          </a:p>
        </p:txBody>
      </p:sp>
      <p:sp>
        <p:nvSpPr>
          <p:cNvPr id="381" name="Google Shape;381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FDE4691-2EF1-A051-5111-7754BEC12E71}"/>
              </a:ext>
            </a:extLst>
          </p:cNvPr>
          <p:cNvGrpSpPr/>
          <p:nvPr/>
        </p:nvGrpSpPr>
        <p:grpSpPr>
          <a:xfrm>
            <a:off x="838175" y="1965960"/>
            <a:ext cx="3398544" cy="2926080"/>
            <a:chOff x="838175" y="1965960"/>
            <a:chExt cx="3398544" cy="2926080"/>
          </a:xfrm>
        </p:grpSpPr>
        <p:pic>
          <p:nvPicPr>
            <p:cNvPr id="3" name="Picture 4" descr="Supermicro Data Center Server, Blade, Data Storage, AI System">
              <a:extLst>
                <a:ext uri="{FF2B5EF4-FFF2-40B4-BE49-F238E27FC236}">
                  <a16:creationId xmlns:a16="http://schemas.microsoft.com/office/drawing/2014/main" id="{A2B419E1-DEB5-6A62-F799-9C531C2D73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5968" r="1"/>
            <a:stretch/>
          </p:blipFill>
          <p:spPr bwMode="auto">
            <a:xfrm>
              <a:off x="838175" y="1965960"/>
              <a:ext cx="3398544" cy="292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743725C-ECAC-1755-67FC-5724F4A080C9}"/>
                </a:ext>
              </a:extLst>
            </p:cNvPr>
            <p:cNvSpPr txBox="1"/>
            <p:nvPr/>
          </p:nvSpPr>
          <p:spPr>
            <a:xfrm>
              <a:off x="1365812" y="3136612"/>
              <a:ext cx="1597307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ALPINE</a:t>
              </a:r>
            </a:p>
          </p:txBody>
        </p:sp>
      </p:grpSp>
      <p:pic>
        <p:nvPicPr>
          <p:cNvPr id="15" name="Picture 14" descr="A red hat with black band (the Red Hat logo)">
            <a:extLst>
              <a:ext uri="{FF2B5EF4-FFF2-40B4-BE49-F238E27FC236}">
                <a16:creationId xmlns:a16="http://schemas.microsoft.com/office/drawing/2014/main" id="{91A1CA40-98FD-C149-4A1B-747A93F7A11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2679" y="4883841"/>
            <a:ext cx="1250692" cy="9941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6EE18F0-FD28-614C-11CB-AECD47068964}"/>
              </a:ext>
            </a:extLst>
          </p:cNvPr>
          <p:cNvSpPr txBox="1"/>
          <p:nvPr/>
        </p:nvSpPr>
        <p:spPr>
          <a:xfrm>
            <a:off x="333086" y="5693360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*</a:t>
            </a:r>
            <a:r>
              <a:rPr lang="en-US" sz="1800" dirty="0"/>
              <a:t> Not all CPU Nodes have </a:t>
            </a:r>
            <a:r>
              <a:rPr lang="en-US" sz="1800" dirty="0" err="1"/>
              <a:t>Infiniband</a:t>
            </a:r>
            <a:endParaRPr lang="en-US" sz="1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3"/>
          <p:cNvSpPr txBox="1">
            <a:spLocks noGrp="1"/>
          </p:cNvSpPr>
          <p:nvPr>
            <p:ph type="title"/>
          </p:nvPr>
        </p:nvSpPr>
        <p:spPr>
          <a:xfrm>
            <a:off x="838200" y="164664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Node Types</a:t>
            </a:r>
            <a:endParaRPr dirty="0"/>
          </a:p>
        </p:txBody>
      </p:sp>
      <p:sp>
        <p:nvSpPr>
          <p:cNvPr id="689" name="Google Shape;689;p53"/>
          <p:cNvSpPr txBox="1">
            <a:spLocks noGrp="1"/>
          </p:cNvSpPr>
          <p:nvPr>
            <p:ph type="sldNum" idx="12"/>
          </p:nvPr>
        </p:nvSpPr>
        <p:spPr>
          <a:xfrm>
            <a:off x="8610600" y="589336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14C8CBA-AF66-41D0-8B9C-B7906E3E8F0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3077" y="1445469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AE0F769-AB71-1202-AFA5-4183B62BCD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92923" y="1445469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E3F19C7-A742-6A6B-B1B9-7719D7649E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53000" y="1445469"/>
            <a:ext cx="2286000" cy="2286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630366-C85F-59A2-E790-9C62AA516A09}"/>
              </a:ext>
            </a:extLst>
          </p:cNvPr>
          <p:cNvSpPr txBox="1"/>
          <p:nvPr/>
        </p:nvSpPr>
        <p:spPr>
          <a:xfrm>
            <a:off x="1970820" y="3731469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F425D9-000B-77C9-942F-7D0BA2A7B8CE}"/>
              </a:ext>
            </a:extLst>
          </p:cNvPr>
          <p:cNvSpPr txBox="1"/>
          <p:nvPr/>
        </p:nvSpPr>
        <p:spPr>
          <a:xfrm>
            <a:off x="5510743" y="3731469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COMPILE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94695B-0CC0-44B1-5F47-2978A71B728C}"/>
              </a:ext>
            </a:extLst>
          </p:cNvPr>
          <p:cNvSpPr txBox="1"/>
          <p:nvPr/>
        </p:nvSpPr>
        <p:spPr>
          <a:xfrm>
            <a:off x="8853497" y="3726677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</a:p>
        </p:txBody>
      </p:sp>
    </p:spTree>
    <p:extLst>
      <p:ext uri="{BB962C8B-B14F-4D97-AF65-F5344CB8AC3E}">
        <p14:creationId xmlns:p14="http://schemas.microsoft.com/office/powerpoint/2010/main" val="3123408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3"/>
          <p:cNvSpPr txBox="1">
            <a:spLocks noGrp="1"/>
          </p:cNvSpPr>
          <p:nvPr>
            <p:ph type="title"/>
          </p:nvPr>
        </p:nvSpPr>
        <p:spPr>
          <a:xfrm>
            <a:off x="838200" y="164664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Node Types</a:t>
            </a:r>
            <a:endParaRPr dirty="0"/>
          </a:p>
        </p:txBody>
      </p:sp>
      <p:sp>
        <p:nvSpPr>
          <p:cNvPr id="689" name="Google Shape;689;p53"/>
          <p:cNvSpPr txBox="1">
            <a:spLocks noGrp="1"/>
          </p:cNvSpPr>
          <p:nvPr>
            <p:ph type="sldNum" idx="12"/>
          </p:nvPr>
        </p:nvSpPr>
        <p:spPr>
          <a:xfrm>
            <a:off x="8610600" y="589336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14C8CBA-AF66-41D0-8B9C-B7906E3E8F0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3077" y="1445469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AE0F769-AB71-1202-AFA5-4183B62BCD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92923" y="1445469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E3F19C7-A742-6A6B-B1B9-7719D7649E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53000" y="1445469"/>
            <a:ext cx="2286000" cy="2286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630366-C85F-59A2-E790-9C62AA516A09}"/>
              </a:ext>
            </a:extLst>
          </p:cNvPr>
          <p:cNvSpPr txBox="1"/>
          <p:nvPr/>
        </p:nvSpPr>
        <p:spPr>
          <a:xfrm>
            <a:off x="1970820" y="3731469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F425D9-000B-77C9-942F-7D0BA2A7B8CE}"/>
              </a:ext>
            </a:extLst>
          </p:cNvPr>
          <p:cNvSpPr txBox="1"/>
          <p:nvPr/>
        </p:nvSpPr>
        <p:spPr>
          <a:xfrm>
            <a:off x="5510743" y="3731469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COMPILE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94695B-0CC0-44B1-5F47-2978A71B728C}"/>
              </a:ext>
            </a:extLst>
          </p:cNvPr>
          <p:cNvSpPr txBox="1"/>
          <p:nvPr/>
        </p:nvSpPr>
        <p:spPr>
          <a:xfrm>
            <a:off x="8853497" y="3726677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05295E-70DA-8658-173C-99AB3C36EEFE}"/>
              </a:ext>
            </a:extLst>
          </p:cNvPr>
          <p:cNvSpPr txBox="1"/>
          <p:nvPr/>
        </p:nvSpPr>
        <p:spPr>
          <a:xfrm>
            <a:off x="1396680" y="4204359"/>
            <a:ext cx="2457690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Entry to system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View or edit files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Submit jobs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37595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3"/>
          <p:cNvSpPr txBox="1">
            <a:spLocks noGrp="1"/>
          </p:cNvSpPr>
          <p:nvPr>
            <p:ph type="title"/>
          </p:nvPr>
        </p:nvSpPr>
        <p:spPr>
          <a:xfrm>
            <a:off x="838200" y="164664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Node Types</a:t>
            </a:r>
            <a:endParaRPr dirty="0"/>
          </a:p>
        </p:txBody>
      </p:sp>
      <p:sp>
        <p:nvSpPr>
          <p:cNvPr id="689" name="Google Shape;689;p53"/>
          <p:cNvSpPr txBox="1">
            <a:spLocks noGrp="1"/>
          </p:cNvSpPr>
          <p:nvPr>
            <p:ph type="sldNum" idx="12"/>
          </p:nvPr>
        </p:nvSpPr>
        <p:spPr>
          <a:xfrm>
            <a:off x="8610600" y="589336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14C8CBA-AF66-41D0-8B9C-B7906E3E8F0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3077" y="1445469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AE0F769-AB71-1202-AFA5-4183B62BCD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92923" y="1445469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E3F19C7-A742-6A6B-B1B9-7719D7649E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53000" y="1445469"/>
            <a:ext cx="2286000" cy="2286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630366-C85F-59A2-E790-9C62AA516A09}"/>
              </a:ext>
            </a:extLst>
          </p:cNvPr>
          <p:cNvSpPr txBox="1"/>
          <p:nvPr/>
        </p:nvSpPr>
        <p:spPr>
          <a:xfrm>
            <a:off x="1970820" y="3731469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F425D9-000B-77C9-942F-7D0BA2A7B8CE}"/>
              </a:ext>
            </a:extLst>
          </p:cNvPr>
          <p:cNvSpPr txBox="1"/>
          <p:nvPr/>
        </p:nvSpPr>
        <p:spPr>
          <a:xfrm>
            <a:off x="5510743" y="3731469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COMPILE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94695B-0CC0-44B1-5F47-2978A71B728C}"/>
              </a:ext>
            </a:extLst>
          </p:cNvPr>
          <p:cNvSpPr txBox="1"/>
          <p:nvPr/>
        </p:nvSpPr>
        <p:spPr>
          <a:xfrm>
            <a:off x="8853497" y="3726677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CA5765-D6C8-2B90-15EB-D654766C465D}"/>
              </a:ext>
            </a:extLst>
          </p:cNvPr>
          <p:cNvSpPr txBox="1"/>
          <p:nvPr/>
        </p:nvSpPr>
        <p:spPr>
          <a:xfrm>
            <a:off x="5008096" y="4215581"/>
            <a:ext cx="2570145" cy="1593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View or edit files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Submit jobs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Compile code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Install software</a:t>
            </a:r>
            <a:endParaRPr 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133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3"/>
          <p:cNvSpPr txBox="1">
            <a:spLocks noGrp="1"/>
          </p:cNvSpPr>
          <p:nvPr>
            <p:ph type="title"/>
          </p:nvPr>
        </p:nvSpPr>
        <p:spPr>
          <a:xfrm>
            <a:off x="838200" y="164664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Node Types</a:t>
            </a:r>
            <a:endParaRPr dirty="0"/>
          </a:p>
        </p:txBody>
      </p:sp>
      <p:sp>
        <p:nvSpPr>
          <p:cNvPr id="689" name="Google Shape;689;p53"/>
          <p:cNvSpPr txBox="1">
            <a:spLocks noGrp="1"/>
          </p:cNvSpPr>
          <p:nvPr>
            <p:ph type="sldNum" idx="12"/>
          </p:nvPr>
        </p:nvSpPr>
        <p:spPr>
          <a:xfrm>
            <a:off x="8610600" y="589336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14C8CBA-AF66-41D0-8B9C-B7906E3E8F0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3077" y="1445469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AE0F769-AB71-1202-AFA5-4183B62BCD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92923" y="1445469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E3F19C7-A742-6A6B-B1B9-7719D7649E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53000" y="1445469"/>
            <a:ext cx="2286000" cy="2286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630366-C85F-59A2-E790-9C62AA516A09}"/>
              </a:ext>
            </a:extLst>
          </p:cNvPr>
          <p:cNvSpPr txBox="1"/>
          <p:nvPr/>
        </p:nvSpPr>
        <p:spPr>
          <a:xfrm>
            <a:off x="1970820" y="3731469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F425D9-000B-77C9-942F-7D0BA2A7B8CE}"/>
              </a:ext>
            </a:extLst>
          </p:cNvPr>
          <p:cNvSpPr txBox="1"/>
          <p:nvPr/>
        </p:nvSpPr>
        <p:spPr>
          <a:xfrm>
            <a:off x="5510743" y="3731469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COMPILE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94695B-0CC0-44B1-5F47-2978A71B728C}"/>
              </a:ext>
            </a:extLst>
          </p:cNvPr>
          <p:cNvSpPr txBox="1"/>
          <p:nvPr/>
        </p:nvSpPr>
        <p:spPr>
          <a:xfrm>
            <a:off x="8853497" y="3726677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785805-6689-96E9-A442-CAA540F1520E}"/>
              </a:ext>
            </a:extLst>
          </p:cNvPr>
          <p:cNvSpPr txBox="1"/>
          <p:nvPr/>
        </p:nvSpPr>
        <p:spPr>
          <a:xfrm>
            <a:off x="8172689" y="4249897"/>
            <a:ext cx="2926467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Run scheduled jobs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Handle calculations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35099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3"/>
          <p:cNvSpPr txBox="1">
            <a:spLocks noGrp="1"/>
          </p:cNvSpPr>
          <p:nvPr>
            <p:ph type="title"/>
          </p:nvPr>
        </p:nvSpPr>
        <p:spPr>
          <a:xfrm>
            <a:off x="838200" y="164664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Where do I run jobs? </a:t>
            </a:r>
            <a:endParaRPr dirty="0"/>
          </a:p>
        </p:txBody>
      </p:sp>
      <p:sp>
        <p:nvSpPr>
          <p:cNvPr id="689" name="Google Shape;689;p53"/>
          <p:cNvSpPr txBox="1">
            <a:spLocks noGrp="1"/>
          </p:cNvSpPr>
          <p:nvPr>
            <p:ph type="sldNum" idx="12"/>
          </p:nvPr>
        </p:nvSpPr>
        <p:spPr>
          <a:xfrm>
            <a:off x="8610600" y="589336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14C8CBA-AF66-41D0-8B9C-B7906E3E8F0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3077" y="1445469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AE0F769-AB71-1202-AFA5-4183B62BCD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92923" y="1445469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E3F19C7-A742-6A6B-B1B9-7719D7649E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53000" y="1445469"/>
            <a:ext cx="2286000" cy="2286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630366-C85F-59A2-E790-9C62AA516A09}"/>
              </a:ext>
            </a:extLst>
          </p:cNvPr>
          <p:cNvSpPr txBox="1"/>
          <p:nvPr/>
        </p:nvSpPr>
        <p:spPr>
          <a:xfrm>
            <a:off x="1970820" y="3731469"/>
            <a:ext cx="117051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</a:p>
          <a:p>
            <a:endParaRPr lang="en-US" sz="1000" b="1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F425D9-000B-77C9-942F-7D0BA2A7B8CE}"/>
              </a:ext>
            </a:extLst>
          </p:cNvPr>
          <p:cNvSpPr txBox="1"/>
          <p:nvPr/>
        </p:nvSpPr>
        <p:spPr>
          <a:xfrm>
            <a:off x="5510743" y="3731469"/>
            <a:ext cx="156485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COMPILE</a:t>
            </a:r>
          </a:p>
          <a:p>
            <a:pPr algn="ctr"/>
            <a:endParaRPr lang="en-US" sz="1000" b="1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94695B-0CC0-44B1-5F47-2978A71B728C}"/>
              </a:ext>
            </a:extLst>
          </p:cNvPr>
          <p:cNvSpPr txBox="1"/>
          <p:nvPr/>
        </p:nvSpPr>
        <p:spPr>
          <a:xfrm>
            <a:off x="8853497" y="3726677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</a:p>
        </p:txBody>
      </p:sp>
      <p:pic>
        <p:nvPicPr>
          <p:cNvPr id="3" name="Graphic 2" descr="Close with solid fill">
            <a:extLst>
              <a:ext uri="{FF2B5EF4-FFF2-40B4-BE49-F238E27FC236}">
                <a16:creationId xmlns:a16="http://schemas.microsoft.com/office/drawing/2014/main" id="{CA5085B0-2587-0C0B-5FB9-5B83A06F71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55719" y="4684854"/>
            <a:ext cx="1202417" cy="1097280"/>
          </a:xfrm>
          <a:prstGeom prst="rect">
            <a:avLst/>
          </a:prstGeom>
        </p:spPr>
      </p:pic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DECFBE1C-C2C3-3560-F391-384B644CE3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87283" y="4684854"/>
            <a:ext cx="1097280" cy="1097280"/>
          </a:xfrm>
          <a:prstGeom prst="rect">
            <a:avLst/>
          </a:prstGeom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7C68C811-3B5C-277C-9C12-E5C98D10E7C7}"/>
              </a:ext>
            </a:extLst>
          </p:cNvPr>
          <p:cNvCxnSpPr>
            <a:endCxn id="16" idx="2"/>
          </p:cNvCxnSpPr>
          <p:nvPr/>
        </p:nvCxnSpPr>
        <p:spPr>
          <a:xfrm flipV="1">
            <a:off x="5081286" y="4408577"/>
            <a:ext cx="1211883" cy="857904"/>
          </a:xfrm>
          <a:prstGeom prst="bentConnector2">
            <a:avLst/>
          </a:prstGeom>
          <a:ln w="50800">
            <a:solidFill>
              <a:srgbClr val="FF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1D638447-319A-BF0E-0769-D71D49B691A1}"/>
              </a:ext>
            </a:extLst>
          </p:cNvPr>
          <p:cNvCxnSpPr>
            <a:cxnSpLocks/>
            <a:endCxn id="15" idx="2"/>
          </p:cNvCxnSpPr>
          <p:nvPr/>
        </p:nvCxnSpPr>
        <p:spPr>
          <a:xfrm rot="10800000">
            <a:off x="2556077" y="4408577"/>
            <a:ext cx="1299642" cy="857906"/>
          </a:xfrm>
          <a:prstGeom prst="bentConnector2">
            <a:avLst/>
          </a:prstGeom>
          <a:ln w="50800">
            <a:solidFill>
              <a:srgbClr val="FF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5C8F135-1E00-A956-CDDD-B405F035D246}"/>
              </a:ext>
            </a:extLst>
          </p:cNvPr>
          <p:cNvCxnSpPr>
            <a:cxnSpLocks/>
          </p:cNvCxnSpPr>
          <p:nvPr/>
        </p:nvCxnSpPr>
        <p:spPr>
          <a:xfrm flipV="1">
            <a:off x="9635923" y="4408577"/>
            <a:ext cx="0" cy="276277"/>
          </a:xfrm>
          <a:prstGeom prst="line">
            <a:avLst/>
          </a:prstGeom>
          <a:ln w="50800">
            <a:solidFill>
              <a:schemeClr val="accent6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27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BC313-C146-3446-DE4D-84C0EE84A7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sp>
        <p:nvSpPr>
          <p:cNvPr id="5" name="Google Shape;688;p53">
            <a:extLst>
              <a:ext uri="{FF2B5EF4-FFF2-40B4-BE49-F238E27FC236}">
                <a16:creationId xmlns:a16="http://schemas.microsoft.com/office/drawing/2014/main" id="{9C47FE18-2E7D-A258-00BF-E03009F2E5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64664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Node Types</a:t>
            </a:r>
            <a:endParaRPr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3F17BED-AC4E-F27E-AE49-923099793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3000" y="1490364"/>
            <a:ext cx="2286000" cy="228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0897E6-F055-9C1B-98C9-0771D697C963}"/>
              </a:ext>
            </a:extLst>
          </p:cNvPr>
          <p:cNvSpPr txBox="1"/>
          <p:nvPr/>
        </p:nvSpPr>
        <p:spPr>
          <a:xfrm>
            <a:off x="5017822" y="3734212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DATA (DTN)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F27F2A-6E19-BF47-4537-DFDE92A3607C}"/>
              </a:ext>
            </a:extLst>
          </p:cNvPr>
          <p:cNvSpPr txBox="1"/>
          <p:nvPr/>
        </p:nvSpPr>
        <p:spPr>
          <a:xfrm>
            <a:off x="4446620" y="4255380"/>
            <a:ext cx="394502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Support data transfers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Can be selected when using </a:t>
            </a:r>
            <a:r>
              <a:rPr lang="en-US" sz="2000" dirty="0" err="1">
                <a:solidFill>
                  <a:schemeClr val="tx1"/>
                </a:solidFill>
              </a:rPr>
              <a:t>scp</a:t>
            </a:r>
            <a:r>
              <a:rPr lang="en-US" sz="2000" dirty="0">
                <a:solidFill>
                  <a:schemeClr val="tx1"/>
                </a:solidFill>
              </a:rPr>
              <a:t>, sftp, or ssh transfers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90126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/>
          <p:cNvSpPr txBox="1">
            <a:spLocks noGrp="1"/>
          </p:cNvSpPr>
          <p:nvPr>
            <p:ph type="title"/>
          </p:nvPr>
        </p:nvSpPr>
        <p:spPr>
          <a:xfrm>
            <a:off x="798287" y="132527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Storage at CURC</a:t>
            </a:r>
            <a:endParaRPr dirty="0"/>
          </a:p>
        </p:txBody>
      </p:sp>
      <p:sp>
        <p:nvSpPr>
          <p:cNvPr id="402" name="Google Shape;402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94553A7-912B-9F2D-513A-F32BEDA10EA3}"/>
              </a:ext>
            </a:extLst>
          </p:cNvPr>
          <p:cNvGrpSpPr/>
          <p:nvPr/>
        </p:nvGrpSpPr>
        <p:grpSpPr>
          <a:xfrm>
            <a:off x="2257181" y="1713813"/>
            <a:ext cx="7677639" cy="4442667"/>
            <a:chOff x="476297" y="1713813"/>
            <a:chExt cx="7677639" cy="4442667"/>
          </a:xfrm>
        </p:grpSpPr>
        <p:sp>
          <p:nvSpPr>
            <p:cNvPr id="403" name="Google Shape;403;p35"/>
            <p:cNvSpPr txBox="1"/>
            <p:nvPr/>
          </p:nvSpPr>
          <p:spPr>
            <a:xfrm>
              <a:off x="790526" y="3296646"/>
              <a:ext cx="2004044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dirty="0">
                  <a:latin typeface="Helvetica Neue"/>
                  <a:ea typeface="Helvetica Neue"/>
                  <a:cs typeface="Helvetica Neue"/>
                  <a:sym typeface="Helvetica Neue"/>
                </a:rPr>
                <a:t>Core</a:t>
              </a:r>
              <a:endParaRPr sz="2800" b="1" dirty="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4" name="Google Shape;404;p35"/>
            <p:cNvSpPr txBox="1"/>
            <p:nvPr/>
          </p:nvSpPr>
          <p:spPr>
            <a:xfrm>
              <a:off x="5125511" y="3296646"/>
              <a:ext cx="2232876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dirty="0" err="1">
                  <a:latin typeface="Helvetica Neue"/>
                  <a:ea typeface="Helvetica Neue"/>
                  <a:cs typeface="Helvetica Neue"/>
                  <a:sym typeface="Helvetica Neue"/>
                </a:rPr>
                <a:t>PetaLibrary</a:t>
              </a:r>
              <a:endParaRPr sz="2800" b="1" dirty="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5" name="Google Shape;405;p35"/>
            <p:cNvSpPr txBox="1"/>
            <p:nvPr/>
          </p:nvSpPr>
          <p:spPr>
            <a:xfrm>
              <a:off x="476297" y="3698431"/>
              <a:ext cx="3481862" cy="24580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120650" lvl="0" algn="l" rtl="0">
                <a:lnSpc>
                  <a:spcPct val="12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1700"/>
              </a:pPr>
              <a:r>
                <a:rPr lang="en-US" sz="2000" dirty="0">
                  <a:solidFill>
                    <a:srgbClr val="000000"/>
                  </a:solidFill>
                  <a:latin typeface="+mn-lt"/>
                  <a:ea typeface="Helvetica Neue"/>
                  <a:cs typeface="Helvetica Neue"/>
                  <a:sym typeface="Helvetica Neue"/>
                </a:rPr>
                <a:t>Included with RC account</a:t>
              </a:r>
              <a:endParaRPr lang="en-US" sz="2000" dirty="0">
                <a:latin typeface="+mn-lt"/>
                <a:ea typeface="Helvetica Neue"/>
                <a:cs typeface="Helvetica Neue"/>
                <a:sym typeface="Helvetica Neue"/>
              </a:endParaRPr>
            </a:p>
            <a:p>
              <a:pPr marL="463550" lvl="0" indent="-342900" algn="l" rtl="0">
                <a:lnSpc>
                  <a:spcPct val="12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000000"/>
                  </a:solidFill>
                  <a:latin typeface="+mn-lt"/>
                  <a:ea typeface="Helvetica Neue"/>
                  <a:cs typeface="Helvetica Neue"/>
                  <a:sym typeface="Helvetica Neue"/>
                </a:rPr>
                <a:t>/home</a:t>
              </a:r>
              <a:endParaRPr lang="en-US" sz="2000" dirty="0">
                <a:latin typeface="+mn-lt"/>
                <a:ea typeface="Helvetica Neue"/>
                <a:cs typeface="Helvetica Neue"/>
                <a:sym typeface="Helvetica Neue"/>
              </a:endParaRPr>
            </a:p>
            <a:p>
              <a:pPr marL="463550" lvl="0" indent="-342900" algn="l" rtl="0">
                <a:lnSpc>
                  <a:spcPct val="12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000000"/>
                  </a:solidFill>
                  <a:latin typeface="+mn-lt"/>
                  <a:ea typeface="Helvetica Neue"/>
                  <a:cs typeface="Helvetica Neue"/>
                  <a:sym typeface="Helvetica Neue"/>
                </a:rPr>
                <a:t>/projects</a:t>
              </a:r>
              <a:endParaRPr lang="en-US" sz="2000" dirty="0">
                <a:latin typeface="+mn-lt"/>
                <a:ea typeface="Helvetica Neue"/>
                <a:cs typeface="Helvetica Neue"/>
                <a:sym typeface="Helvetica Neue"/>
              </a:endParaRPr>
            </a:p>
            <a:p>
              <a:pPr marL="463550" lvl="0" indent="-342900" algn="l" rtl="0">
                <a:lnSpc>
                  <a:spcPct val="12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000000"/>
                  </a:solidFill>
                  <a:latin typeface="+mn-lt"/>
                  <a:ea typeface="Helvetica Neue"/>
                  <a:cs typeface="Helvetica Neue"/>
                  <a:sym typeface="Helvetica Neue"/>
                </a:rPr>
                <a:t>/scratch</a:t>
              </a:r>
              <a:endParaRPr sz="2000" dirty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6" name="Google Shape;406;p35"/>
            <p:cNvSpPr txBox="1"/>
            <p:nvPr/>
          </p:nvSpPr>
          <p:spPr>
            <a:xfrm>
              <a:off x="4638836" y="3733912"/>
              <a:ext cx="3515100" cy="21466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120650" lvl="0" algn="l" rtl="0">
                <a:lnSpc>
                  <a:spcPct val="125000"/>
                </a:lnSpc>
                <a:spcBef>
                  <a:spcPts val="800"/>
                </a:spcBef>
                <a:spcAft>
                  <a:spcPts val="0"/>
                </a:spcAft>
                <a:buClr>
                  <a:srgbClr val="000000"/>
                </a:buClr>
                <a:buSzPts val="1700"/>
              </a:pPr>
              <a:r>
                <a:rPr lang="en-US" sz="2000" dirty="0">
                  <a:solidFill>
                    <a:srgbClr val="000000"/>
                  </a:solidFill>
                  <a:latin typeface="+mn-lt"/>
                  <a:ea typeface="Helvetica Neue"/>
                  <a:cs typeface="Helvetica Neue"/>
                  <a:sym typeface="Helvetica Neue"/>
                </a:rPr>
                <a:t>Paid Service for large</a:t>
              </a:r>
              <a:r>
                <a:rPr lang="en-US" sz="2000" dirty="0">
                  <a:latin typeface="+mn-lt"/>
                  <a:ea typeface="Helvetica Neue"/>
                  <a:cs typeface="Helvetica Neue"/>
                  <a:sym typeface="Helvetica Neue"/>
                </a:rPr>
                <a:t> data</a:t>
              </a:r>
            </a:p>
            <a:p>
              <a:pPr marL="463550" lvl="0" indent="-342900" algn="l" rtl="0">
                <a:lnSpc>
                  <a:spcPct val="125000"/>
                </a:lnSpc>
                <a:spcBef>
                  <a:spcPts val="80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000000"/>
                  </a:solidFill>
                  <a:latin typeface="+mn-lt"/>
                  <a:ea typeface="Helvetica Neue"/>
                  <a:cs typeface="Helvetica Neue"/>
                  <a:sym typeface="Helvetica Neue"/>
                </a:rPr>
                <a:t>Storage</a:t>
              </a:r>
              <a:endParaRPr lang="en-US" sz="2000" dirty="0">
                <a:latin typeface="+mn-lt"/>
                <a:ea typeface="Helvetica Neue"/>
                <a:cs typeface="Helvetica Neue"/>
                <a:sym typeface="Helvetica Neue"/>
              </a:endParaRPr>
            </a:p>
            <a:p>
              <a:pPr marL="463550" lvl="0" indent="-342900" algn="l" rtl="0">
                <a:lnSpc>
                  <a:spcPct val="125000"/>
                </a:lnSpc>
                <a:spcBef>
                  <a:spcPts val="80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000000"/>
                  </a:solidFill>
                  <a:latin typeface="+mn-lt"/>
                  <a:ea typeface="Helvetica Neue"/>
                  <a:cs typeface="Helvetica Neue"/>
                  <a:sym typeface="Helvetica Neue"/>
                </a:rPr>
                <a:t>Archival Backup</a:t>
              </a:r>
              <a:endParaRPr lang="en-US" sz="2000" dirty="0">
                <a:latin typeface="+mn-lt"/>
                <a:ea typeface="Helvetica Neue"/>
                <a:cs typeface="Helvetica Neue"/>
                <a:sym typeface="Helvetica Neue"/>
              </a:endParaRPr>
            </a:p>
            <a:p>
              <a:pPr marL="463550" lvl="0" indent="-342900" algn="l" rtl="0">
                <a:lnSpc>
                  <a:spcPct val="125000"/>
                </a:lnSpc>
                <a:spcBef>
                  <a:spcPts val="80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000000"/>
                  </a:solidFill>
                  <a:latin typeface="+mn-lt"/>
                  <a:ea typeface="Helvetica Neue"/>
                  <a:cs typeface="Helvetica Neue"/>
                  <a:sym typeface="Helvetica Neue"/>
                </a:rPr>
                <a:t>Sharing</a:t>
              </a:r>
              <a:endParaRPr sz="2000" dirty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6F1985E-9CA5-9187-D112-0D903886F96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42766" y="1713813"/>
              <a:ext cx="1841981" cy="1554482"/>
              <a:chOff x="5089071" y="2293478"/>
              <a:chExt cx="2468548" cy="2083252"/>
            </a:xfrm>
          </p:grpSpPr>
          <p:sp>
            <p:nvSpPr>
              <p:cNvPr id="407" name="Google Shape;407;p35"/>
              <p:cNvSpPr/>
              <p:nvPr/>
            </p:nvSpPr>
            <p:spPr>
              <a:xfrm rot="16200000">
                <a:off x="5189939" y="2192610"/>
                <a:ext cx="1209675" cy="1411411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5"/>
              <p:cNvSpPr/>
              <p:nvPr/>
            </p:nvSpPr>
            <p:spPr>
              <a:xfrm rot="16200000">
                <a:off x="6247076" y="2568246"/>
                <a:ext cx="1209675" cy="1411411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5"/>
              <p:cNvSpPr/>
              <p:nvPr/>
            </p:nvSpPr>
            <p:spPr>
              <a:xfrm rot="16200000">
                <a:off x="5555263" y="3066186"/>
                <a:ext cx="1209676" cy="1411411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C818A51-0852-0B9A-0E0F-94AF1DBFCDA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20782" y="1713814"/>
              <a:ext cx="1673787" cy="1554480"/>
              <a:chOff x="930700" y="3013275"/>
              <a:chExt cx="958425" cy="778151"/>
            </a:xfrm>
          </p:grpSpPr>
          <p:sp>
            <p:nvSpPr>
              <p:cNvPr id="410" name="Google Shape;410;p35"/>
              <p:cNvSpPr/>
              <p:nvPr/>
            </p:nvSpPr>
            <p:spPr>
              <a:xfrm rot="-5400000">
                <a:off x="1291919" y="2967310"/>
                <a:ext cx="551242" cy="643171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5B9B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5"/>
              <p:cNvSpPr/>
              <p:nvPr/>
            </p:nvSpPr>
            <p:spPr>
              <a:xfrm rot="-5400000">
                <a:off x="976665" y="3194219"/>
                <a:ext cx="551242" cy="643171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5B9B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2F5D57-7FE2-85C9-6B2A-2A04A6F82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263" b="8608"/>
          <a:stretch/>
        </p:blipFill>
        <p:spPr>
          <a:xfrm>
            <a:off x="0" y="1112"/>
            <a:ext cx="12192282" cy="60671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2534D10-69EC-215C-F4E5-4E27DD2E286D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2</a:t>
            </a:fld>
            <a:endParaRPr lang="en-US" dirty="0"/>
          </a:p>
        </p:txBody>
      </p:sp>
      <p:grpSp>
        <p:nvGrpSpPr>
          <p:cNvPr id="16" name="Group 15" descr="Pictures of the CU Boulder Research Computing User Support team">
            <a:extLst>
              <a:ext uri="{FF2B5EF4-FFF2-40B4-BE49-F238E27FC236}">
                <a16:creationId xmlns:a16="http://schemas.microsoft.com/office/drawing/2014/main" id="{125AF1B0-D8A7-0C23-DE18-C13008317D1D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73" y="1072467"/>
            <a:ext cx="8664818" cy="4297680"/>
            <a:chOff x="1309718" y="1306154"/>
            <a:chExt cx="9568346" cy="4745824"/>
          </a:xfrm>
        </p:grpSpPr>
        <p:pic>
          <p:nvPicPr>
            <p:cNvPr id="3" name="Picture 2" descr="A person in a red blouse - Layla Freeborn">
              <a:extLst>
                <a:ext uri="{FF2B5EF4-FFF2-40B4-BE49-F238E27FC236}">
                  <a16:creationId xmlns:a16="http://schemas.microsoft.com/office/drawing/2014/main" id="{4A101CF4-716B-84EC-F577-523597663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9718" y="1374009"/>
              <a:ext cx="1529553" cy="1920834"/>
            </a:xfrm>
            <a:prstGeom prst="rect">
              <a:avLst/>
            </a:prstGeom>
          </p:spPr>
        </p:pic>
        <p:pic>
          <p:nvPicPr>
            <p:cNvPr id="7" name="Picture 6" descr="A person in a blue shirt and tie - Brandon Reyes">
              <a:extLst>
                <a:ext uri="{FF2B5EF4-FFF2-40B4-BE49-F238E27FC236}">
                  <a16:creationId xmlns:a16="http://schemas.microsoft.com/office/drawing/2014/main" id="{3C04B7E9-578E-C51B-0814-B5F6BD3EA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188" r="13254" b="3616"/>
            <a:stretch/>
          </p:blipFill>
          <p:spPr>
            <a:xfrm>
              <a:off x="3987950" y="1367272"/>
              <a:ext cx="1529553" cy="1899826"/>
            </a:xfrm>
            <a:prstGeom prst="rect">
              <a:avLst/>
            </a:prstGeom>
          </p:spPr>
        </p:pic>
        <p:pic>
          <p:nvPicPr>
            <p:cNvPr id="9" name="Picture 8" descr="A person with glasses smiling - Andy Monaghan">
              <a:extLst>
                <a:ext uri="{FF2B5EF4-FFF2-40B4-BE49-F238E27FC236}">
                  <a16:creationId xmlns:a16="http://schemas.microsoft.com/office/drawing/2014/main" id="{6852E715-CC47-3DF4-05B8-B1BF1E9E6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260" t="2962" r="1259" b="6761"/>
            <a:stretch/>
          </p:blipFill>
          <p:spPr>
            <a:xfrm>
              <a:off x="6666182" y="1367272"/>
              <a:ext cx="1529554" cy="1882899"/>
            </a:xfrm>
            <a:prstGeom prst="rect">
              <a:avLst/>
            </a:prstGeom>
          </p:spPr>
        </p:pic>
        <p:pic>
          <p:nvPicPr>
            <p:cNvPr id="12" name="Picture 11" descr="A person in a black shirt by a lake and trees - Michael Schneider">
              <a:extLst>
                <a:ext uri="{FF2B5EF4-FFF2-40B4-BE49-F238E27FC236}">
                  <a16:creationId xmlns:a16="http://schemas.microsoft.com/office/drawing/2014/main" id="{691C66EC-62C6-F6EA-56D2-E087FC072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844" r="8704"/>
            <a:stretch/>
          </p:blipFill>
          <p:spPr>
            <a:xfrm>
              <a:off x="9344415" y="1306154"/>
              <a:ext cx="1533649" cy="1882899"/>
            </a:xfrm>
            <a:prstGeom prst="rect">
              <a:avLst/>
            </a:prstGeom>
          </p:spPr>
        </p:pic>
        <p:pic>
          <p:nvPicPr>
            <p:cNvPr id="14" name="Picture 13" descr="A person in a blue shirt by a lake - John Reiland">
              <a:extLst>
                <a:ext uri="{FF2B5EF4-FFF2-40B4-BE49-F238E27FC236}">
                  <a16:creationId xmlns:a16="http://schemas.microsoft.com/office/drawing/2014/main" id="{73EF5283-2A79-97D5-CBC7-912DFCFD8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765" t="12365" r="15595" b="7416"/>
            <a:stretch/>
          </p:blipFill>
          <p:spPr>
            <a:xfrm>
              <a:off x="1309718" y="4126860"/>
              <a:ext cx="1529553" cy="1920834"/>
            </a:xfrm>
            <a:prstGeom prst="rect">
              <a:avLst/>
            </a:prstGeom>
          </p:spPr>
        </p:pic>
        <p:pic>
          <p:nvPicPr>
            <p:cNvPr id="4" name="Picture 3" descr="A person in a shirt and tie - Dylan Gottlieb">
              <a:extLst>
                <a:ext uri="{FF2B5EF4-FFF2-40B4-BE49-F238E27FC236}">
                  <a16:creationId xmlns:a16="http://schemas.microsoft.com/office/drawing/2014/main" id="{F66F9408-D192-FBB2-C8C1-668F7CE9E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500" r="18782" b="13315"/>
            <a:stretch/>
          </p:blipFill>
          <p:spPr>
            <a:xfrm>
              <a:off x="3987950" y="4131144"/>
              <a:ext cx="1531057" cy="1920834"/>
            </a:xfrm>
            <a:prstGeom prst="rect">
              <a:avLst/>
            </a:prstGeom>
          </p:spPr>
        </p:pic>
        <p:pic>
          <p:nvPicPr>
            <p:cNvPr id="11" name="Picture 10" descr="A person standing by the water in front of a city - Mohal Khandelwal">
              <a:extLst>
                <a:ext uri="{FF2B5EF4-FFF2-40B4-BE49-F238E27FC236}">
                  <a16:creationId xmlns:a16="http://schemas.microsoft.com/office/drawing/2014/main" id="{EB5E389A-3CEA-1F3E-CC10-45D4CF490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438" t="46837" r="25345" b="7410"/>
            <a:stretch/>
          </p:blipFill>
          <p:spPr>
            <a:xfrm>
              <a:off x="6664679" y="4131143"/>
              <a:ext cx="1531057" cy="1920835"/>
            </a:xfrm>
            <a:prstGeom prst="rect">
              <a:avLst/>
            </a:prstGeom>
          </p:spPr>
        </p:pic>
        <p:pic>
          <p:nvPicPr>
            <p:cNvPr id="15" name="Picture 14" descr="A person in a green dress - Ragan Lee">
              <a:extLst>
                <a:ext uri="{FF2B5EF4-FFF2-40B4-BE49-F238E27FC236}">
                  <a16:creationId xmlns:a16="http://schemas.microsoft.com/office/drawing/2014/main" id="{94179150-44EA-3B36-4875-902F7EAB8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8123" r="17472" b="31871"/>
            <a:stretch/>
          </p:blipFill>
          <p:spPr>
            <a:xfrm>
              <a:off x="9344415" y="4131143"/>
              <a:ext cx="1529554" cy="1920835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DD58B31-9795-35E1-0571-74DD68451E2B}"/>
              </a:ext>
            </a:extLst>
          </p:cNvPr>
          <p:cNvSpPr txBox="1"/>
          <p:nvPr/>
        </p:nvSpPr>
        <p:spPr>
          <a:xfrm>
            <a:off x="8989440" y="5369360"/>
            <a:ext cx="114716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Aptos Display" panose="020B0004020202020204" pitchFamily="34" charset="0"/>
              </a:rPr>
              <a:t>Ragan </a:t>
            </a:r>
          </a:p>
          <a:p>
            <a:pPr algn="ctr"/>
            <a:r>
              <a:rPr lang="en-US" dirty="0">
                <a:latin typeface="Aptos Display" panose="020B0004020202020204" pitchFamily="34" charset="0"/>
              </a:rPr>
              <a:t>Lee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D56D2D-CCF6-D778-D7B2-87FF81C1DA27}"/>
              </a:ext>
            </a:extLst>
          </p:cNvPr>
          <p:cNvSpPr txBox="1"/>
          <p:nvPr/>
        </p:nvSpPr>
        <p:spPr>
          <a:xfrm>
            <a:off x="6495296" y="5369360"/>
            <a:ext cx="138511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Aptos Display" panose="020B0004020202020204" pitchFamily="34" charset="0"/>
              </a:rPr>
              <a:t>Mohal Khandelwal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9FC82C-B186-A84B-F605-F50B1CE77C35}"/>
              </a:ext>
            </a:extLst>
          </p:cNvPr>
          <p:cNvSpPr txBox="1"/>
          <p:nvPr/>
        </p:nvSpPr>
        <p:spPr>
          <a:xfrm>
            <a:off x="4139225" y="5370858"/>
            <a:ext cx="114716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Aptos Display" panose="020B0004020202020204" pitchFamily="34" charset="0"/>
              </a:rPr>
              <a:t>Dylan Gottlieb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132CE-2F6F-8C2F-D5C1-18C5946F0963}"/>
              </a:ext>
            </a:extLst>
          </p:cNvPr>
          <p:cNvSpPr txBox="1"/>
          <p:nvPr/>
        </p:nvSpPr>
        <p:spPr>
          <a:xfrm>
            <a:off x="1707483" y="5370858"/>
            <a:ext cx="114716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Aptos Display" panose="020B0004020202020204" pitchFamily="34" charset="0"/>
              </a:rPr>
              <a:t>John </a:t>
            </a:r>
          </a:p>
          <a:p>
            <a:pPr algn="ctr"/>
            <a:r>
              <a:rPr lang="en-US" dirty="0">
                <a:latin typeface="Aptos Display" panose="020B0004020202020204" pitchFamily="34" charset="0"/>
              </a:rPr>
              <a:t>Reiland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2D0BF9-A7F5-B626-6933-D066B9EB39F7}"/>
              </a:ext>
            </a:extLst>
          </p:cNvPr>
          <p:cNvSpPr txBox="1"/>
          <p:nvPr/>
        </p:nvSpPr>
        <p:spPr>
          <a:xfrm>
            <a:off x="9007417" y="2851750"/>
            <a:ext cx="121007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Aptos Display" panose="020B0004020202020204" pitchFamily="34" charset="0"/>
              </a:rPr>
              <a:t>Michael Schneider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27A95-F58E-DBA5-EC1E-6702E1BAB917}"/>
              </a:ext>
            </a:extLst>
          </p:cNvPr>
          <p:cNvSpPr txBox="1"/>
          <p:nvPr/>
        </p:nvSpPr>
        <p:spPr>
          <a:xfrm>
            <a:off x="6517341" y="2890083"/>
            <a:ext cx="126241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Aptos Display" panose="020B0004020202020204" pitchFamily="34" charset="0"/>
              </a:rPr>
              <a:t>Andy Monaghan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6B97E5-1C1E-8801-4F96-7D13AB97484B}"/>
              </a:ext>
            </a:extLst>
          </p:cNvPr>
          <p:cNvSpPr txBox="1"/>
          <p:nvPr/>
        </p:nvSpPr>
        <p:spPr>
          <a:xfrm>
            <a:off x="4142511" y="2864450"/>
            <a:ext cx="114716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Aptos Display" panose="020B0004020202020204" pitchFamily="34" charset="0"/>
              </a:rPr>
              <a:t>Brandon Reyes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485A5C-4BC6-AA79-0C3E-7F1625A59597}"/>
              </a:ext>
            </a:extLst>
          </p:cNvPr>
          <p:cNvSpPr txBox="1"/>
          <p:nvPr/>
        </p:nvSpPr>
        <p:spPr>
          <a:xfrm>
            <a:off x="1715343" y="2865933"/>
            <a:ext cx="114716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Aptos Display" panose="020B0004020202020204" pitchFamily="34" charset="0"/>
              </a:rPr>
              <a:t>Layla Freeborn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DFF52A-02DF-E45E-EA2E-4E3D4EEBA7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021625" y="153436"/>
            <a:ext cx="6148749" cy="64633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Meet the User Support Team</a:t>
            </a:r>
          </a:p>
        </p:txBody>
      </p:sp>
    </p:spTree>
    <p:extLst>
      <p:ext uri="{BB962C8B-B14F-4D97-AF65-F5344CB8AC3E}">
        <p14:creationId xmlns:p14="http://schemas.microsoft.com/office/powerpoint/2010/main" val="2427185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7"/>
          <p:cNvSpPr txBox="1">
            <a:spLocks noGrp="1"/>
          </p:cNvSpPr>
          <p:nvPr>
            <p:ph type="title"/>
          </p:nvPr>
        </p:nvSpPr>
        <p:spPr>
          <a:xfrm>
            <a:off x="838200" y="1365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Core Filesystem Structure</a:t>
            </a:r>
            <a:endParaRPr dirty="0"/>
          </a:p>
        </p:txBody>
      </p:sp>
      <p:sp>
        <p:nvSpPr>
          <p:cNvPr id="721" name="Google Shape;721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graphicFrame>
        <p:nvGraphicFramePr>
          <p:cNvPr id="722" name="Google Shape;722;p57"/>
          <p:cNvGraphicFramePr/>
          <p:nvPr>
            <p:extLst>
              <p:ext uri="{D42A27DB-BD31-4B8C-83A1-F6EECF244321}">
                <p14:modId xmlns:p14="http://schemas.microsoft.com/office/powerpoint/2010/main" val="1920222109"/>
              </p:ext>
            </p:extLst>
          </p:nvPr>
        </p:nvGraphicFramePr>
        <p:xfrm>
          <a:off x="859125" y="1690830"/>
          <a:ext cx="10274096" cy="4101342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162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/home (2GB)</a:t>
                      </a:r>
                      <a:endParaRPr sz="2000" b="1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/projects (250GB)</a:t>
                      </a:r>
                      <a:endParaRPr sz="2000" b="1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/scratch/alpine (10TB)</a:t>
                      </a:r>
                      <a:endParaRPr sz="2000" b="1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2517"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Scripts and Code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Important files (small)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endParaRPr sz="200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endParaRPr sz="2000" dirty="0">
                        <a:solidFill>
                          <a:srgbClr val="6AA84F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3851">
                <a:tc>
                  <a:txBody>
                    <a:bodyPr/>
                    <a:lstStyle/>
                    <a:p>
                      <a:pPr marL="11430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E06666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Not for:</a:t>
                      </a:r>
                    </a:p>
                    <a:p>
                      <a:pPr marL="457200" marR="0" lvl="0" indent="-3429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E06666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File Sharing</a:t>
                      </a:r>
                    </a:p>
                    <a:p>
                      <a:pPr marL="457200" marR="0" lvl="0" indent="-3429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E06666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Large Files</a:t>
                      </a:r>
                      <a:endParaRPr lang="en-US" sz="2000" b="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1430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None/>
                        <a:tabLst/>
                        <a:defRPr/>
                      </a:pPr>
                      <a:endParaRPr lang="en-US" sz="20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sz="2000" dirty="0">
                        <a:solidFill>
                          <a:srgbClr val="E06666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3599466"/>
                  </a:ext>
                </a:extLst>
              </a:tr>
              <a:tr h="536775"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Configuration Files,</a:t>
                      </a:r>
                    </a:p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Notes</a:t>
                      </a:r>
                      <a:endParaRPr sz="20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Graphic 2" descr="Close with solid fill">
            <a:extLst>
              <a:ext uri="{FF2B5EF4-FFF2-40B4-BE49-F238E27FC236}">
                <a16:creationId xmlns:a16="http://schemas.microsoft.com/office/drawing/2014/main" id="{A36417F1-EE58-9281-92D4-311ABD6DF2B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120" y="4133321"/>
            <a:ext cx="640080" cy="6400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Core Filesystem Structure</a:t>
            </a:r>
            <a:endParaRPr dirty="0"/>
          </a:p>
        </p:txBody>
      </p:sp>
      <p:sp>
        <p:nvSpPr>
          <p:cNvPr id="721" name="Google Shape;721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graphicFrame>
        <p:nvGraphicFramePr>
          <p:cNvPr id="722" name="Google Shape;722;p57"/>
          <p:cNvGraphicFramePr/>
          <p:nvPr>
            <p:extLst>
              <p:ext uri="{D42A27DB-BD31-4B8C-83A1-F6EECF244321}">
                <p14:modId xmlns:p14="http://schemas.microsoft.com/office/powerpoint/2010/main" val="1057683287"/>
              </p:ext>
            </p:extLst>
          </p:nvPr>
        </p:nvGraphicFramePr>
        <p:xfrm>
          <a:off x="859125" y="1690830"/>
          <a:ext cx="10274096" cy="4101342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162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/home (2GB)</a:t>
                      </a:r>
                      <a:endParaRPr sz="2000" b="1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/projects (250GB)</a:t>
                      </a:r>
                      <a:endParaRPr sz="2000" b="1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/scratch/alpine (10TB)</a:t>
                      </a:r>
                      <a:endParaRPr sz="2000" b="1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2517"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Scripts and Code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Important files (small)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Code/files/libraries 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Software you are installing 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Sharing files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endParaRPr sz="2000" dirty="0">
                        <a:solidFill>
                          <a:srgbClr val="6AA84F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3851">
                <a:tc>
                  <a:txBody>
                    <a:bodyPr/>
                    <a:lstStyle/>
                    <a:p>
                      <a:pPr marL="11430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E06666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Not for:</a:t>
                      </a:r>
                    </a:p>
                    <a:p>
                      <a:pPr marL="457200" marR="0" lvl="0" indent="-3429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E06666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File Sharing</a:t>
                      </a:r>
                    </a:p>
                    <a:p>
                      <a:pPr marL="457200" marR="0" lvl="0" indent="-3429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E06666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Large Files</a:t>
                      </a:r>
                      <a:endParaRPr lang="en-US" sz="2000" b="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1430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E06666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Not for </a:t>
                      </a:r>
                    </a:p>
                    <a:p>
                      <a:pPr marL="457200" marR="0" lvl="0" indent="-3429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E06666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Job Output</a:t>
                      </a:r>
                    </a:p>
                    <a:p>
                      <a:pPr marL="457200" marR="0" lvl="0" indent="-3429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E06666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Temporary Files</a:t>
                      </a:r>
                      <a:endParaRPr lang="en-US" sz="20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sz="2000" dirty="0">
                        <a:solidFill>
                          <a:srgbClr val="E06666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3599466"/>
                  </a:ext>
                </a:extLst>
              </a:tr>
              <a:tr h="536775"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Configuration Files,</a:t>
                      </a:r>
                    </a:p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Notes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Job Scripts, </a:t>
                      </a:r>
                    </a:p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Shareable Files</a:t>
                      </a:r>
                      <a:endParaRPr sz="20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Graphic 2" descr="Close with solid fill">
            <a:extLst>
              <a:ext uri="{FF2B5EF4-FFF2-40B4-BE49-F238E27FC236}">
                <a16:creationId xmlns:a16="http://schemas.microsoft.com/office/drawing/2014/main" id="{A36417F1-EE58-9281-92D4-311ABD6DF2B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055" y="3948126"/>
            <a:ext cx="64008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30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Core Filesystem Structure</a:t>
            </a:r>
            <a:endParaRPr dirty="0"/>
          </a:p>
        </p:txBody>
      </p:sp>
      <p:sp>
        <p:nvSpPr>
          <p:cNvPr id="721" name="Google Shape;721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graphicFrame>
        <p:nvGraphicFramePr>
          <p:cNvPr id="722" name="Google Shape;722;p57"/>
          <p:cNvGraphicFramePr/>
          <p:nvPr>
            <p:extLst>
              <p:ext uri="{D42A27DB-BD31-4B8C-83A1-F6EECF244321}">
                <p14:modId xmlns:p14="http://schemas.microsoft.com/office/powerpoint/2010/main" val="2319414839"/>
              </p:ext>
            </p:extLst>
          </p:nvPr>
        </p:nvGraphicFramePr>
        <p:xfrm>
          <a:off x="859125" y="1690830"/>
          <a:ext cx="10274096" cy="4101342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162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/home (2GB)</a:t>
                      </a:r>
                      <a:endParaRPr sz="2000" b="1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/projects (250GB)</a:t>
                      </a:r>
                      <a:endParaRPr sz="2000" b="1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/scratch/alpine (10TB)</a:t>
                      </a:r>
                      <a:endParaRPr sz="2000" b="1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2517"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Scripts and Code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Important files (small)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Code/files/libraries 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Software you are installing 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Sharing files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Output from running jobs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Large files/datasets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Sharing files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3851">
                <a:tc>
                  <a:txBody>
                    <a:bodyPr/>
                    <a:lstStyle/>
                    <a:p>
                      <a:pPr marL="11430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E06666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Not for:</a:t>
                      </a:r>
                    </a:p>
                    <a:p>
                      <a:pPr marL="457200" marR="0" lvl="0" indent="-3429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E06666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File Sharing</a:t>
                      </a:r>
                    </a:p>
                    <a:p>
                      <a:pPr marL="457200" marR="0" lvl="0" indent="-3429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E06666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Large Files</a:t>
                      </a:r>
                      <a:endParaRPr lang="en-US" sz="2000" b="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1430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E06666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Not for </a:t>
                      </a:r>
                    </a:p>
                    <a:p>
                      <a:pPr marL="457200" marR="0" lvl="0" indent="-3429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E06666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Job Output</a:t>
                      </a:r>
                    </a:p>
                    <a:p>
                      <a:pPr marL="457200" marR="0" lvl="0" indent="-3429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E06666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Temporary Files</a:t>
                      </a:r>
                      <a:endParaRPr lang="en-US" sz="20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1430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E06666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Not for</a:t>
                      </a:r>
                    </a:p>
                    <a:p>
                      <a:pPr marL="457200" marR="0" lvl="0" indent="-3429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E06666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Long Term Storage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sz="2000" dirty="0">
                        <a:solidFill>
                          <a:srgbClr val="E06666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3599466"/>
                  </a:ext>
                </a:extLst>
              </a:tr>
              <a:tr h="536775"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Configuration Files,</a:t>
                      </a:r>
                    </a:p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Notes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Job Scripts, </a:t>
                      </a:r>
                    </a:p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Shareable Files</a:t>
                      </a:r>
                      <a:endParaRPr sz="20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Job Output Files, </a:t>
                      </a:r>
                    </a:p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Data Files</a:t>
                      </a:r>
                      <a:endParaRPr sz="20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Graphic 2" descr="Close with solid fill">
            <a:extLst>
              <a:ext uri="{FF2B5EF4-FFF2-40B4-BE49-F238E27FC236}">
                <a16:creationId xmlns:a16="http://schemas.microsoft.com/office/drawing/2014/main" id="{A36417F1-EE58-9281-92D4-311ABD6DF2B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055" y="3948126"/>
            <a:ext cx="64008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96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434E3-BC02-21DE-2CD8-C1DA3EB32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909"/>
            <a:ext cx="10515600" cy="1325563"/>
          </a:xfrm>
        </p:spPr>
        <p:txBody>
          <a:bodyPr/>
          <a:lstStyle/>
          <a:p>
            <a:r>
              <a:rPr lang="en-US" dirty="0" err="1"/>
              <a:t>PetaLibrary</a:t>
            </a:r>
            <a:r>
              <a:rPr lang="en-US" dirty="0"/>
              <a:t> Tiers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1CECD-21D2-8A09-F240-09A8966E92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B8F49D2-9F02-FC56-16E8-50AB910A9B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693276"/>
              </p:ext>
            </p:extLst>
          </p:nvPr>
        </p:nvGraphicFramePr>
        <p:xfrm>
          <a:off x="838200" y="1505472"/>
          <a:ext cx="10515600" cy="3284855"/>
        </p:xfrm>
        <a:graphic>
          <a:graphicData uri="http://schemas.openxmlformats.org/drawingml/2006/table">
            <a:tbl>
              <a:tblPr firstRow="1" bandRow="1">
                <a:tableStyleId>{CE318D51-86EE-4300-AF37-D1893FD06897}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71170670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4353507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5662031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158173831"/>
                    </a:ext>
                  </a:extLst>
                </a:gridCol>
              </a:tblGrid>
              <a:tr h="484101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Active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Archive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Active + Archive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Archive + DR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8380828"/>
                  </a:ext>
                </a:extLst>
              </a:tr>
              <a:tr h="1642587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Performance Tier</a:t>
                      </a:r>
                      <a:r>
                        <a:rPr lang="en-US" sz="2000" baseline="300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Accessible by All Nodes</a:t>
                      </a: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No File Limit</a:t>
                      </a: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Double Parity</a:t>
                      </a: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lz4 compression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70815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7EDD089-F340-9F78-A864-70E7EEEF2B7C}"/>
              </a:ext>
            </a:extLst>
          </p:cNvPr>
          <p:cNvSpPr txBox="1"/>
          <p:nvPr/>
        </p:nvSpPr>
        <p:spPr>
          <a:xfrm>
            <a:off x="428263" y="5694743"/>
            <a:ext cx="401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aseline="30000" dirty="0">
                <a:solidFill>
                  <a:srgbClr val="FF0000"/>
                </a:solidFill>
              </a:rPr>
              <a:t>1</a:t>
            </a:r>
            <a:r>
              <a:rPr lang="en-US" sz="1800" dirty="0"/>
              <a:t> Slower than /scratch, </a:t>
            </a:r>
            <a:r>
              <a:rPr lang="en-US" sz="1800" baseline="30000" dirty="0">
                <a:solidFill>
                  <a:srgbClr val="FF0000"/>
                </a:solidFill>
              </a:rPr>
              <a:t>2</a:t>
            </a:r>
            <a:r>
              <a:rPr lang="en-US" sz="1800" dirty="0"/>
              <a:t> Per Terabyte</a:t>
            </a:r>
          </a:p>
        </p:txBody>
      </p:sp>
    </p:spTree>
    <p:extLst>
      <p:ext uri="{BB962C8B-B14F-4D97-AF65-F5344CB8AC3E}">
        <p14:creationId xmlns:p14="http://schemas.microsoft.com/office/powerpoint/2010/main" val="3124030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434E3-BC02-21DE-2CD8-C1DA3EB32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909"/>
            <a:ext cx="10515600" cy="1325563"/>
          </a:xfrm>
        </p:spPr>
        <p:txBody>
          <a:bodyPr/>
          <a:lstStyle/>
          <a:p>
            <a:r>
              <a:rPr lang="en-US" dirty="0" err="1"/>
              <a:t>PetaLibrary</a:t>
            </a:r>
            <a:r>
              <a:rPr lang="en-US" dirty="0"/>
              <a:t> Tiers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1CECD-21D2-8A09-F240-09A8966E92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B8F49D2-9F02-FC56-16E8-50AB910A9B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578577"/>
              </p:ext>
            </p:extLst>
          </p:nvPr>
        </p:nvGraphicFramePr>
        <p:xfrm>
          <a:off x="838200" y="1505472"/>
          <a:ext cx="10515600" cy="3284855"/>
        </p:xfrm>
        <a:graphic>
          <a:graphicData uri="http://schemas.openxmlformats.org/drawingml/2006/table">
            <a:tbl>
              <a:tblPr firstRow="1" bandRow="1">
                <a:tableStyleId>{CE318D51-86EE-4300-AF37-D1893FD06897}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71170670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4353507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5662031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158173831"/>
                    </a:ext>
                  </a:extLst>
                </a:gridCol>
              </a:tblGrid>
              <a:tr h="484101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Active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Archive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Active + Archive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Archive + DR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8380828"/>
                  </a:ext>
                </a:extLst>
              </a:tr>
              <a:tr h="1642587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Performance Tier</a:t>
                      </a:r>
                      <a:r>
                        <a:rPr lang="en-US" sz="2000" baseline="300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Accessible by All Nodes</a:t>
                      </a: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No File Limit</a:t>
                      </a: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Double Parity</a:t>
                      </a: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lz4 compression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Integrity Tier</a:t>
                      </a: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Accessible by Login Nodes Only</a:t>
                      </a: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10,000 File Limit</a:t>
                      </a:r>
                      <a:r>
                        <a:rPr lang="en-US" sz="2000" baseline="30000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Triple Parity</a:t>
                      </a: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 err="1"/>
                        <a:t>zstd</a:t>
                      </a:r>
                      <a:r>
                        <a:rPr lang="en-US" sz="2000" dirty="0"/>
                        <a:t> compression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70815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7EDD089-F340-9F78-A864-70E7EEEF2B7C}"/>
              </a:ext>
            </a:extLst>
          </p:cNvPr>
          <p:cNvSpPr txBox="1"/>
          <p:nvPr/>
        </p:nvSpPr>
        <p:spPr>
          <a:xfrm>
            <a:off x="428263" y="5694743"/>
            <a:ext cx="401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aseline="30000" dirty="0">
                <a:solidFill>
                  <a:srgbClr val="FF0000"/>
                </a:solidFill>
              </a:rPr>
              <a:t>1</a:t>
            </a:r>
            <a:r>
              <a:rPr lang="en-US" sz="1800" dirty="0"/>
              <a:t> Slower than /scratch, </a:t>
            </a:r>
            <a:r>
              <a:rPr lang="en-US" sz="1800" baseline="30000" dirty="0">
                <a:solidFill>
                  <a:srgbClr val="FF0000"/>
                </a:solidFill>
              </a:rPr>
              <a:t>2</a:t>
            </a:r>
            <a:r>
              <a:rPr lang="en-US" sz="1800" dirty="0"/>
              <a:t> Per Terabyte</a:t>
            </a:r>
          </a:p>
        </p:txBody>
      </p:sp>
    </p:spTree>
    <p:extLst>
      <p:ext uri="{BB962C8B-B14F-4D97-AF65-F5344CB8AC3E}">
        <p14:creationId xmlns:p14="http://schemas.microsoft.com/office/powerpoint/2010/main" val="3572212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434E3-BC02-21DE-2CD8-C1DA3EB32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909"/>
            <a:ext cx="10515600" cy="1325563"/>
          </a:xfrm>
        </p:spPr>
        <p:txBody>
          <a:bodyPr/>
          <a:lstStyle/>
          <a:p>
            <a:r>
              <a:rPr lang="en-US" dirty="0" err="1"/>
              <a:t>PetaLibrary</a:t>
            </a:r>
            <a:r>
              <a:rPr lang="en-US" dirty="0"/>
              <a:t> Tiers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1CECD-21D2-8A09-F240-09A8966E92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B8F49D2-9F02-FC56-16E8-50AB910A9B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835249"/>
              </p:ext>
            </p:extLst>
          </p:nvPr>
        </p:nvGraphicFramePr>
        <p:xfrm>
          <a:off x="838200" y="1505472"/>
          <a:ext cx="10515600" cy="3284855"/>
        </p:xfrm>
        <a:graphic>
          <a:graphicData uri="http://schemas.openxmlformats.org/drawingml/2006/table">
            <a:tbl>
              <a:tblPr firstRow="1" bandRow="1">
                <a:tableStyleId>{CE318D51-86EE-4300-AF37-D1893FD06897}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71170670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4353507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5662031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158173831"/>
                    </a:ext>
                  </a:extLst>
                </a:gridCol>
              </a:tblGrid>
              <a:tr h="484101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Active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Archive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Active + Archive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Archive + DR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8380828"/>
                  </a:ext>
                </a:extLst>
              </a:tr>
              <a:tr h="1642587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Performance Tier</a:t>
                      </a:r>
                      <a:r>
                        <a:rPr lang="en-US" sz="2000" baseline="300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Accessible by All Nodes</a:t>
                      </a: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No File Limit</a:t>
                      </a: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Double Parity</a:t>
                      </a: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lz4 compression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Integrity Tier</a:t>
                      </a: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Accessible by Login Nodes Only</a:t>
                      </a: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10,000 File Limit</a:t>
                      </a:r>
                      <a:r>
                        <a:rPr lang="en-US" sz="2000" baseline="30000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Triple Parity</a:t>
                      </a: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 err="1"/>
                        <a:t>zstd</a:t>
                      </a:r>
                      <a:r>
                        <a:rPr lang="en-US" sz="2000" dirty="0"/>
                        <a:t> compression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Replicate Active into Archive</a:t>
                      </a:r>
                    </a:p>
                    <a:p>
                      <a:pPr marL="342900" indent="-34290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Updated every   15 minutes</a:t>
                      </a:r>
                    </a:p>
                    <a:p>
                      <a:pPr marL="342900" indent="-34290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No File Limit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70815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7EDD089-F340-9F78-A864-70E7EEEF2B7C}"/>
              </a:ext>
            </a:extLst>
          </p:cNvPr>
          <p:cNvSpPr txBox="1"/>
          <p:nvPr/>
        </p:nvSpPr>
        <p:spPr>
          <a:xfrm>
            <a:off x="428263" y="5694743"/>
            <a:ext cx="401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aseline="30000" dirty="0">
                <a:solidFill>
                  <a:srgbClr val="FF0000"/>
                </a:solidFill>
              </a:rPr>
              <a:t>1</a:t>
            </a:r>
            <a:r>
              <a:rPr lang="en-US" sz="1800" dirty="0"/>
              <a:t> Slower than /scratch, </a:t>
            </a:r>
            <a:r>
              <a:rPr lang="en-US" sz="1800" baseline="30000" dirty="0">
                <a:solidFill>
                  <a:srgbClr val="FF0000"/>
                </a:solidFill>
              </a:rPr>
              <a:t>2</a:t>
            </a:r>
            <a:r>
              <a:rPr lang="en-US" sz="1800" dirty="0"/>
              <a:t> Per Terabyte</a:t>
            </a:r>
          </a:p>
        </p:txBody>
      </p:sp>
    </p:spTree>
    <p:extLst>
      <p:ext uri="{BB962C8B-B14F-4D97-AF65-F5344CB8AC3E}">
        <p14:creationId xmlns:p14="http://schemas.microsoft.com/office/powerpoint/2010/main" val="1667127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434E3-BC02-21DE-2CD8-C1DA3EB32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909"/>
            <a:ext cx="10515600" cy="1325563"/>
          </a:xfrm>
        </p:spPr>
        <p:txBody>
          <a:bodyPr/>
          <a:lstStyle/>
          <a:p>
            <a:r>
              <a:rPr lang="en-US" dirty="0" err="1"/>
              <a:t>PetaLibrary</a:t>
            </a:r>
            <a:r>
              <a:rPr lang="en-US" dirty="0"/>
              <a:t> Tiers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1CECD-21D2-8A09-F240-09A8966E92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B8F49D2-9F02-FC56-16E8-50AB910A9B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728330"/>
              </p:ext>
            </p:extLst>
          </p:nvPr>
        </p:nvGraphicFramePr>
        <p:xfrm>
          <a:off x="838200" y="1505472"/>
          <a:ext cx="10515600" cy="3284855"/>
        </p:xfrm>
        <a:graphic>
          <a:graphicData uri="http://schemas.openxmlformats.org/drawingml/2006/table">
            <a:tbl>
              <a:tblPr firstRow="1" bandRow="1">
                <a:tableStyleId>{CE318D51-86EE-4300-AF37-D1893FD06897}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71170670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4353507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5662031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158173831"/>
                    </a:ext>
                  </a:extLst>
                </a:gridCol>
              </a:tblGrid>
              <a:tr h="484101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Active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Archive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Active + Archive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Archive + DR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8380828"/>
                  </a:ext>
                </a:extLst>
              </a:tr>
              <a:tr h="1642587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Performance Tier</a:t>
                      </a:r>
                      <a:r>
                        <a:rPr lang="en-US" sz="2000" baseline="300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Accessible by All Nodes</a:t>
                      </a: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No File Limit</a:t>
                      </a: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Double Parity</a:t>
                      </a: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lz4 compression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Integrity Tier</a:t>
                      </a: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Accessible by Login Nodes Only</a:t>
                      </a: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10,000 File Limit</a:t>
                      </a:r>
                      <a:r>
                        <a:rPr lang="en-US" sz="2000" baseline="30000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Triple Parity</a:t>
                      </a: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 err="1"/>
                        <a:t>zstd</a:t>
                      </a:r>
                      <a:r>
                        <a:rPr lang="en-US" sz="2000" dirty="0"/>
                        <a:t> compression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Replicate Active into Archive</a:t>
                      </a:r>
                    </a:p>
                    <a:p>
                      <a:pPr marL="342900" indent="-34290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Updated every   15 minutes</a:t>
                      </a:r>
                    </a:p>
                    <a:p>
                      <a:pPr marL="342900" indent="-34290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No File Limit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Disaster Recovery</a:t>
                      </a:r>
                    </a:p>
                    <a:p>
                      <a:pPr marL="342900" indent="-34290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Monthly backup to offsite 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70815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7EDD089-F340-9F78-A864-70E7EEEF2B7C}"/>
              </a:ext>
            </a:extLst>
          </p:cNvPr>
          <p:cNvSpPr txBox="1"/>
          <p:nvPr/>
        </p:nvSpPr>
        <p:spPr>
          <a:xfrm>
            <a:off x="428263" y="5694743"/>
            <a:ext cx="401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aseline="30000" dirty="0">
                <a:solidFill>
                  <a:srgbClr val="FF0000"/>
                </a:solidFill>
              </a:rPr>
              <a:t>1</a:t>
            </a:r>
            <a:r>
              <a:rPr lang="en-US" sz="1800" dirty="0"/>
              <a:t> Slower than /scratch, </a:t>
            </a:r>
            <a:r>
              <a:rPr lang="en-US" sz="1800" baseline="30000" dirty="0">
                <a:solidFill>
                  <a:srgbClr val="FF0000"/>
                </a:solidFill>
              </a:rPr>
              <a:t>2</a:t>
            </a:r>
            <a:r>
              <a:rPr lang="en-US" sz="1800" dirty="0"/>
              <a:t> Per Terabyte</a:t>
            </a:r>
          </a:p>
        </p:txBody>
      </p:sp>
    </p:spTree>
    <p:extLst>
      <p:ext uri="{BB962C8B-B14F-4D97-AF65-F5344CB8AC3E}">
        <p14:creationId xmlns:p14="http://schemas.microsoft.com/office/powerpoint/2010/main" val="3318245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Sharing: Within RC</a:t>
            </a:r>
            <a:endParaRPr dirty="0"/>
          </a:p>
        </p:txBody>
      </p:sp>
      <p:sp>
        <p:nvSpPr>
          <p:cNvPr id="423" name="Google Shape;42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C9E8E48-C87C-9CCB-01DD-AE9051349C96}"/>
              </a:ext>
            </a:extLst>
          </p:cNvPr>
          <p:cNvGrpSpPr/>
          <p:nvPr/>
        </p:nvGrpSpPr>
        <p:grpSpPr>
          <a:xfrm>
            <a:off x="838200" y="2199190"/>
            <a:ext cx="10388278" cy="3252486"/>
            <a:chOff x="838200" y="2199190"/>
            <a:chExt cx="10388278" cy="3252486"/>
          </a:xfrm>
        </p:grpSpPr>
        <p:sp>
          <p:nvSpPr>
            <p:cNvPr id="14" name="Left-Right Arrow 13">
              <a:extLst>
                <a:ext uri="{FF2B5EF4-FFF2-40B4-BE49-F238E27FC236}">
                  <a16:creationId xmlns:a16="http://schemas.microsoft.com/office/drawing/2014/main" id="{C135AB31-110D-A48F-2CB5-DFE0CACA395C}"/>
                </a:ext>
              </a:extLst>
            </p:cNvPr>
            <p:cNvSpPr/>
            <p:nvPr/>
          </p:nvSpPr>
          <p:spPr>
            <a:xfrm>
              <a:off x="3286199" y="2921702"/>
              <a:ext cx="6007201" cy="777314"/>
            </a:xfrm>
            <a:prstGeom prst="left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6D0DB63A-98F6-B965-BBEB-FA5D57CBB7C6}"/>
                </a:ext>
              </a:extLst>
            </p:cNvPr>
            <p:cNvSpPr/>
            <p:nvPr/>
          </p:nvSpPr>
          <p:spPr>
            <a:xfrm>
              <a:off x="838200" y="2199190"/>
              <a:ext cx="10388278" cy="325248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96A777C-5C5E-7140-81FD-4F09A5CC964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67811" y="2761719"/>
              <a:ext cx="1181497" cy="1097280"/>
              <a:chOff x="6559268" y="2443018"/>
              <a:chExt cx="1673787" cy="1554480"/>
            </a:xfrm>
          </p:grpSpPr>
          <p:sp>
            <p:nvSpPr>
              <p:cNvPr id="3" name="Google Shape;410;p35">
                <a:extLst>
                  <a:ext uri="{FF2B5EF4-FFF2-40B4-BE49-F238E27FC236}">
                    <a16:creationId xmlns:a16="http://schemas.microsoft.com/office/drawing/2014/main" id="{DC090D72-2E5A-D566-4BB8-3E189CFF551F}"/>
                  </a:ext>
                </a:extLst>
              </p:cNvPr>
              <p:cNvSpPr/>
              <p:nvPr/>
            </p:nvSpPr>
            <p:spPr>
              <a:xfrm rot="16200000">
                <a:off x="7120843" y="2432000"/>
                <a:ext cx="1101193" cy="1123230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5B9B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" name="Google Shape;411;p35">
                <a:extLst>
                  <a:ext uri="{FF2B5EF4-FFF2-40B4-BE49-F238E27FC236}">
                    <a16:creationId xmlns:a16="http://schemas.microsoft.com/office/drawing/2014/main" id="{A634C907-CEBE-FA73-7B60-29632BE2300C}"/>
                  </a:ext>
                </a:extLst>
              </p:cNvPr>
              <p:cNvSpPr/>
              <p:nvPr/>
            </p:nvSpPr>
            <p:spPr>
              <a:xfrm rot="16200000">
                <a:off x="6570286" y="2885287"/>
                <a:ext cx="1101193" cy="1123230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5B9B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6" name="Google Shape;503;p37">
              <a:extLst>
                <a:ext uri="{FF2B5EF4-FFF2-40B4-BE49-F238E27FC236}">
                  <a16:creationId xmlns:a16="http://schemas.microsoft.com/office/drawing/2014/main" id="{7F5F8F5A-5BA3-61E4-3D89-EE4091727ADC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9592" y="2395959"/>
              <a:ext cx="1828800" cy="182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03;p37">
              <a:extLst>
                <a:ext uri="{FF2B5EF4-FFF2-40B4-BE49-F238E27FC236}">
                  <a16:creationId xmlns:a16="http://schemas.microsoft.com/office/drawing/2014/main" id="{2C23B39C-3793-1886-97AE-F73A6924BD8D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31956" y="2395959"/>
              <a:ext cx="1830452" cy="18288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8E65DBF-36F2-E5D9-5171-89F1C10ADD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41040" y="2761719"/>
              <a:ext cx="1300222" cy="1097280"/>
              <a:chOff x="6818535" y="1716777"/>
              <a:chExt cx="1841983" cy="1554481"/>
            </a:xfrm>
          </p:grpSpPr>
          <p:sp>
            <p:nvSpPr>
              <p:cNvPr id="10" name="Google Shape;407;p35">
                <a:extLst>
                  <a:ext uri="{FF2B5EF4-FFF2-40B4-BE49-F238E27FC236}">
                    <a16:creationId xmlns:a16="http://schemas.microsoft.com/office/drawing/2014/main" id="{907DA3C7-4195-0937-55D1-FE96FD21E583}"/>
                  </a:ext>
                </a:extLst>
              </p:cNvPr>
              <p:cNvSpPr/>
              <p:nvPr/>
            </p:nvSpPr>
            <p:spPr>
              <a:xfrm rot="16200000">
                <a:off x="6893801" y="1641511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08;p35">
                <a:extLst>
                  <a:ext uri="{FF2B5EF4-FFF2-40B4-BE49-F238E27FC236}">
                    <a16:creationId xmlns:a16="http://schemas.microsoft.com/office/drawing/2014/main" id="{0940597F-CD73-4A8C-1752-CB4852B5F0EC}"/>
                  </a:ext>
                </a:extLst>
              </p:cNvPr>
              <p:cNvSpPr/>
              <p:nvPr/>
            </p:nvSpPr>
            <p:spPr>
              <a:xfrm rot="16200000">
                <a:off x="7682617" y="1921803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409;p35">
                <a:extLst>
                  <a:ext uri="{FF2B5EF4-FFF2-40B4-BE49-F238E27FC236}">
                    <a16:creationId xmlns:a16="http://schemas.microsoft.com/office/drawing/2014/main" id="{F2590791-61CF-498C-309E-5B6D5DCEA9CD}"/>
                  </a:ext>
                </a:extLst>
              </p:cNvPr>
              <p:cNvSpPr/>
              <p:nvPr/>
            </p:nvSpPr>
            <p:spPr>
              <a:xfrm rot="16200000">
                <a:off x="7166400" y="2293356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7939410-DE09-C1EC-5974-F526EB1439DD}"/>
              </a:ext>
            </a:extLst>
          </p:cNvPr>
          <p:cNvSpPr txBox="1"/>
          <p:nvPr/>
        </p:nvSpPr>
        <p:spPr>
          <a:xfrm>
            <a:off x="3742389" y="3825433"/>
            <a:ext cx="2299027" cy="120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solidFill>
                  <a:srgbClr val="FF0000"/>
                </a:solidFill>
              </a:rPr>
              <a:t>/home 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 Private!!!</a:t>
            </a:r>
            <a:endParaRPr lang="en-US" sz="2000" dirty="0">
              <a:solidFill>
                <a:srgbClr val="FF0000"/>
              </a:solidFill>
            </a:endParaRPr>
          </a:p>
          <a:p>
            <a:pPr>
              <a:lnSpc>
                <a:spcPct val="125000"/>
              </a:lnSpc>
            </a:pPr>
            <a:r>
              <a:rPr lang="en-US" sz="2000" dirty="0"/>
              <a:t>/project</a:t>
            </a:r>
          </a:p>
          <a:p>
            <a:pPr>
              <a:lnSpc>
                <a:spcPct val="125000"/>
              </a:lnSpc>
            </a:pPr>
            <a:r>
              <a:rPr lang="en-US" sz="2000" dirty="0"/>
              <a:t>/scratch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387E02-C77A-98F6-083E-7CE58167E76E}"/>
              </a:ext>
            </a:extLst>
          </p:cNvPr>
          <p:cNvSpPr txBox="1"/>
          <p:nvPr/>
        </p:nvSpPr>
        <p:spPr>
          <a:xfrm>
            <a:off x="6384386" y="3858999"/>
            <a:ext cx="2409375" cy="4392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2000" dirty="0" err="1"/>
              <a:t>PetaLibrary</a:t>
            </a:r>
            <a:r>
              <a:rPr lang="en-US" sz="2000" dirty="0"/>
              <a:t> Space</a:t>
            </a:r>
          </a:p>
        </p:txBody>
      </p:sp>
      <p:pic>
        <p:nvPicPr>
          <p:cNvPr id="19" name="Graphic 18" descr="Close with solid fill">
            <a:extLst>
              <a:ext uri="{FF2B5EF4-FFF2-40B4-BE49-F238E27FC236}">
                <a16:creationId xmlns:a16="http://schemas.microsoft.com/office/drawing/2014/main" id="{1402920A-6559-C2BE-6E3B-91354034781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6587" y="3880456"/>
            <a:ext cx="363723" cy="39630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6"/>
          <p:cNvSpPr txBox="1">
            <a:spLocks noGrp="1"/>
          </p:cNvSpPr>
          <p:nvPr>
            <p:ph type="title"/>
          </p:nvPr>
        </p:nvSpPr>
        <p:spPr>
          <a:xfrm>
            <a:off x="838200" y="87369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Sharing: Outside RC</a:t>
            </a:r>
            <a:endParaRPr dirty="0"/>
          </a:p>
        </p:txBody>
      </p:sp>
      <p:sp>
        <p:nvSpPr>
          <p:cNvPr id="423" name="Google Shape;42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5B77E10-0D7C-D4FB-9919-5286B32DE150}"/>
              </a:ext>
            </a:extLst>
          </p:cNvPr>
          <p:cNvGrpSpPr>
            <a:grpSpLocks noChangeAspect="1"/>
          </p:cNvGrpSpPr>
          <p:nvPr/>
        </p:nvGrpSpPr>
        <p:grpSpPr>
          <a:xfrm>
            <a:off x="4757195" y="1503051"/>
            <a:ext cx="7217366" cy="3851897"/>
            <a:chOff x="838200" y="1125217"/>
            <a:chExt cx="9763881" cy="4778796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6D0DB63A-98F6-B965-BBEB-FA5D57CBB7C6}"/>
                </a:ext>
              </a:extLst>
            </p:cNvPr>
            <p:cNvSpPr/>
            <p:nvPr/>
          </p:nvSpPr>
          <p:spPr>
            <a:xfrm>
              <a:off x="838200" y="2511707"/>
              <a:ext cx="6106610" cy="202556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oogle Shape;503;p37">
              <a:extLst>
                <a:ext uri="{FF2B5EF4-FFF2-40B4-BE49-F238E27FC236}">
                  <a16:creationId xmlns:a16="http://schemas.microsoft.com/office/drawing/2014/main" id="{7F5F8F5A-5BA3-61E4-3D89-EE4091727ADC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38805" y="2619961"/>
              <a:ext cx="1828800" cy="182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03;p37">
              <a:extLst>
                <a:ext uri="{FF2B5EF4-FFF2-40B4-BE49-F238E27FC236}">
                  <a16:creationId xmlns:a16="http://schemas.microsoft.com/office/drawing/2014/main" id="{2C23B39C-3793-1886-97AE-F73A6924BD8D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5735" y="1125217"/>
              <a:ext cx="1372838" cy="137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503;p37">
              <a:extLst>
                <a:ext uri="{FF2B5EF4-FFF2-40B4-BE49-F238E27FC236}">
                  <a16:creationId xmlns:a16="http://schemas.microsoft.com/office/drawing/2014/main" id="{DA3036DC-3254-3A47-96D8-05D49FC101C8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2360" y="4532413"/>
              <a:ext cx="1372838" cy="137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Bent Arrow 8">
              <a:extLst>
                <a:ext uri="{FF2B5EF4-FFF2-40B4-BE49-F238E27FC236}">
                  <a16:creationId xmlns:a16="http://schemas.microsoft.com/office/drawing/2014/main" id="{3A512F92-9DD9-50B3-59AE-6321C61E1913}"/>
                </a:ext>
              </a:extLst>
            </p:cNvPr>
            <p:cNvSpPr/>
            <p:nvPr/>
          </p:nvSpPr>
          <p:spPr>
            <a:xfrm rot="5400000">
              <a:off x="5153843" y="1131332"/>
              <a:ext cx="1280160" cy="5652209"/>
            </a:xfrm>
            <a:prstGeom prst="bentArrow">
              <a:avLst>
                <a:gd name="adj1" fmla="val 34737"/>
                <a:gd name="adj2" fmla="val 37658"/>
                <a:gd name="adj3" fmla="val 29868"/>
                <a:gd name="adj4" fmla="val 60025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Bent Arrow 18">
              <a:extLst>
                <a:ext uri="{FF2B5EF4-FFF2-40B4-BE49-F238E27FC236}">
                  <a16:creationId xmlns:a16="http://schemas.microsoft.com/office/drawing/2014/main" id="{0E75C1D3-EFC8-0210-B08F-95E3E145A7FB}"/>
                </a:ext>
              </a:extLst>
            </p:cNvPr>
            <p:cNvSpPr/>
            <p:nvPr/>
          </p:nvSpPr>
          <p:spPr>
            <a:xfrm rot="16200000" flipV="1">
              <a:off x="5153843" y="272200"/>
              <a:ext cx="1280160" cy="5652209"/>
            </a:xfrm>
            <a:prstGeom prst="bentArrow">
              <a:avLst>
                <a:gd name="adj1" fmla="val 34737"/>
                <a:gd name="adj2" fmla="val 37658"/>
                <a:gd name="adj3" fmla="val 29868"/>
                <a:gd name="adj4" fmla="val 5460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22E92C13-AA7B-5C06-9C5F-4E4EDC464324}"/>
                </a:ext>
              </a:extLst>
            </p:cNvPr>
            <p:cNvSpPr/>
            <p:nvPr/>
          </p:nvSpPr>
          <p:spPr>
            <a:xfrm>
              <a:off x="2967860" y="3122376"/>
              <a:ext cx="6265748" cy="810988"/>
            </a:xfrm>
            <a:prstGeom prst="rightArrow">
              <a:avLst>
                <a:gd name="adj1" fmla="val 58563"/>
                <a:gd name="adj2" fmla="val 5000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Google Shape;503;p37">
              <a:extLst>
                <a:ext uri="{FF2B5EF4-FFF2-40B4-BE49-F238E27FC236}">
                  <a16:creationId xmlns:a16="http://schemas.microsoft.com/office/drawing/2014/main" id="{2D1C23D8-58C9-B44E-6E1D-D2EE553DB58B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29243" y="2848561"/>
              <a:ext cx="1372838" cy="13716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96A777C-5C5E-7140-81FD-4F09A5CC964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30369" y="3074237"/>
              <a:ext cx="1181497" cy="1097280"/>
              <a:chOff x="6559268" y="2443018"/>
              <a:chExt cx="1673787" cy="1554480"/>
            </a:xfrm>
          </p:grpSpPr>
          <p:sp>
            <p:nvSpPr>
              <p:cNvPr id="3" name="Google Shape;410;p35">
                <a:extLst>
                  <a:ext uri="{FF2B5EF4-FFF2-40B4-BE49-F238E27FC236}">
                    <a16:creationId xmlns:a16="http://schemas.microsoft.com/office/drawing/2014/main" id="{DC090D72-2E5A-D566-4BB8-3E189CFF551F}"/>
                  </a:ext>
                </a:extLst>
              </p:cNvPr>
              <p:cNvSpPr/>
              <p:nvPr/>
            </p:nvSpPr>
            <p:spPr>
              <a:xfrm rot="16200000">
                <a:off x="7120843" y="2432000"/>
                <a:ext cx="1101193" cy="1123230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5B9B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" name="Google Shape;411;p35">
                <a:extLst>
                  <a:ext uri="{FF2B5EF4-FFF2-40B4-BE49-F238E27FC236}">
                    <a16:creationId xmlns:a16="http://schemas.microsoft.com/office/drawing/2014/main" id="{A634C907-CEBE-FA73-7B60-29632BE2300C}"/>
                  </a:ext>
                </a:extLst>
              </p:cNvPr>
              <p:cNvSpPr/>
              <p:nvPr/>
            </p:nvSpPr>
            <p:spPr>
              <a:xfrm rot="16200000">
                <a:off x="6570286" y="2885287"/>
                <a:ext cx="1101193" cy="1123230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5B9B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8E65DBF-36F2-E5D9-5171-89F1C10ADD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15476" y="3074236"/>
              <a:ext cx="1300222" cy="1097280"/>
              <a:chOff x="6818535" y="1716777"/>
              <a:chExt cx="1841983" cy="1554481"/>
            </a:xfrm>
          </p:grpSpPr>
          <p:sp>
            <p:nvSpPr>
              <p:cNvPr id="10" name="Google Shape;407;p35">
                <a:extLst>
                  <a:ext uri="{FF2B5EF4-FFF2-40B4-BE49-F238E27FC236}">
                    <a16:creationId xmlns:a16="http://schemas.microsoft.com/office/drawing/2014/main" id="{907DA3C7-4195-0937-55D1-FE96FD21E583}"/>
                  </a:ext>
                </a:extLst>
              </p:cNvPr>
              <p:cNvSpPr/>
              <p:nvPr/>
            </p:nvSpPr>
            <p:spPr>
              <a:xfrm rot="16200000">
                <a:off x="6893801" y="1641511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08;p35">
                <a:extLst>
                  <a:ext uri="{FF2B5EF4-FFF2-40B4-BE49-F238E27FC236}">
                    <a16:creationId xmlns:a16="http://schemas.microsoft.com/office/drawing/2014/main" id="{0940597F-CD73-4A8C-1752-CB4852B5F0EC}"/>
                  </a:ext>
                </a:extLst>
              </p:cNvPr>
              <p:cNvSpPr/>
              <p:nvPr/>
            </p:nvSpPr>
            <p:spPr>
              <a:xfrm rot="16200000">
                <a:off x="7682617" y="1921803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409;p35">
                <a:extLst>
                  <a:ext uri="{FF2B5EF4-FFF2-40B4-BE49-F238E27FC236}">
                    <a16:creationId xmlns:a16="http://schemas.microsoft.com/office/drawing/2014/main" id="{F2590791-61CF-498C-309E-5B6D5DCEA9CD}"/>
                  </a:ext>
                </a:extLst>
              </p:cNvPr>
              <p:cNvSpPr/>
              <p:nvPr/>
            </p:nvSpPr>
            <p:spPr>
              <a:xfrm rot="16200000">
                <a:off x="7166400" y="2293356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C0F5C90-15E5-7E68-0862-4CAE4CECC6AF}"/>
              </a:ext>
            </a:extLst>
          </p:cNvPr>
          <p:cNvSpPr txBox="1"/>
          <p:nvPr/>
        </p:nvSpPr>
        <p:spPr>
          <a:xfrm>
            <a:off x="449034" y="1747319"/>
            <a:ext cx="3942273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Large Data Transfers:</a:t>
            </a: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Globus (Recommended)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Data Transfer Nodes (DTN)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Terminal/Command Line:</a:t>
            </a:r>
          </a:p>
          <a:p>
            <a:pPr marL="954088" lvl="7" indent="-342900">
              <a:buFont typeface="Courier New" panose="02070309020205020404" pitchFamily="49" charset="0"/>
              <a:buChar char="o"/>
            </a:pPr>
            <a:r>
              <a:rPr lang="en-US" sz="2000" dirty="0" err="1"/>
              <a:t>rsync</a:t>
            </a:r>
            <a:endParaRPr lang="en-US" sz="2000" dirty="0"/>
          </a:p>
          <a:p>
            <a:pPr marL="954088" lvl="7" indent="-342900">
              <a:buFont typeface="Courier New" panose="02070309020205020404" pitchFamily="49" charset="0"/>
              <a:buChar char="o"/>
            </a:pPr>
            <a:r>
              <a:rPr lang="en-US" sz="2000" dirty="0" err="1"/>
              <a:t>rclone</a:t>
            </a:r>
            <a:endParaRPr lang="en-US" sz="2000" dirty="0"/>
          </a:p>
          <a:p>
            <a:pPr marL="954088" lvl="7" indent="-342900">
              <a:buFont typeface="Courier New" panose="02070309020205020404" pitchFamily="49" charset="0"/>
              <a:buChar char="o"/>
            </a:pPr>
            <a:r>
              <a:rPr lang="en-US" sz="2000" dirty="0"/>
              <a:t>sftp</a:t>
            </a:r>
          </a:p>
          <a:p>
            <a:pPr marL="954088" lvl="7" indent="-342900">
              <a:buFont typeface="Courier New" panose="02070309020205020404" pitchFamily="49" charset="0"/>
              <a:buChar char="o"/>
            </a:pPr>
            <a:r>
              <a:rPr lang="en-US" sz="2000" dirty="0" err="1"/>
              <a:t>scp</a:t>
            </a:r>
            <a:endParaRPr lang="en-US" sz="2000" dirty="0"/>
          </a:p>
          <a:p>
            <a:pPr marL="922338" lvl="7" indent="-3111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22338" lvl="7" indent="-3111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18821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0E9D4-8DA7-5CE7-7856-071EA366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b="0" i="0" u="none" strike="noStrike" dirty="0">
                <a:effectLst/>
                <a:latin typeface="-apple-system"/>
              </a:rPr>
              <a:t>Acceptable data storage and use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0AB62-B0DA-4A95-6781-EA875194C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07241"/>
            <a:ext cx="10515600" cy="4163129"/>
          </a:xfrm>
        </p:spPr>
        <p:txBody>
          <a:bodyPr>
            <a:normAutofit/>
          </a:bodyPr>
          <a:lstStyle/>
          <a:p>
            <a:pPr marL="114300" indent="0" algn="l">
              <a:buNone/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CURC systems and services </a:t>
            </a:r>
            <a:r>
              <a:rPr lang="en-US" sz="3200" b="1" i="0" u="none" strike="noStrike" dirty="0">
                <a:solidFill>
                  <a:srgbClr val="FF0000"/>
                </a:solidFill>
                <a:effectLst/>
                <a:latin typeface="+mn-lt"/>
              </a:rPr>
              <a:t>should not be used to store</a:t>
            </a: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 any data that is US government Classified, nor any Controlled Unclassified Information.</a:t>
            </a:r>
          </a:p>
          <a:p>
            <a:pPr marL="114300" indent="0" algn="l">
              <a:buNone/>
            </a:pPr>
            <a:endParaRPr lang="en-US" sz="2400" b="0" i="0" u="none" strike="noStrike" dirty="0">
              <a:solidFill>
                <a:schemeClr val="tx1"/>
              </a:solidFill>
              <a:effectLst/>
              <a:latin typeface="+mn-lt"/>
            </a:endParaRPr>
          </a:p>
          <a:p>
            <a:pPr marL="114300" indent="0" algn="l">
              <a:buNone/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For users requiring storage for sensitive data types, please see the secure research computing resources: </a:t>
            </a:r>
          </a:p>
          <a:p>
            <a:pPr marL="114300" indent="0" algn="l">
              <a:buNone/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  <a:hlinkClick r:id="rId2"/>
              </a:rPr>
              <a:t>https://www.colorado.edu/rc/secure-research-computing-resources</a:t>
            </a: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8B28C-B77B-796A-0BB7-604D46009C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796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 Goals</a:t>
            </a:r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>
                <a:latin typeface="+mn-lt"/>
              </a:rPr>
              <a:t>Understand CURC Resources &amp; the Alpine cluster</a:t>
            </a:r>
            <a:endParaRPr dirty="0">
              <a:latin typeface="+mn-lt"/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>
                <a:latin typeface="+mn-lt"/>
              </a:rPr>
              <a:t>Getting an account &amp; logging in</a:t>
            </a:r>
            <a:endParaRPr dirty="0">
              <a:latin typeface="+mn-lt"/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>
                <a:latin typeface="+mn-lt"/>
              </a:rPr>
              <a:t>Navigate the RC system</a:t>
            </a:r>
            <a:endParaRPr dirty="0">
              <a:highlight>
                <a:srgbClr val="F4CCCC"/>
              </a:highlight>
              <a:latin typeface="+mn-lt"/>
            </a:endParaRPr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BF3D8-B3C5-55F8-7B3A-3851CC7C1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421E2-F11D-517E-2EB8-F0A4837C2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385" y="1825625"/>
            <a:ext cx="7071360" cy="41631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+mn-lt"/>
              </a:rPr>
              <a:t>CURC supports AWS, Azure, and GCP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+mn-lt"/>
              </a:rPr>
              <a:t>Alternative to HPC</a:t>
            </a:r>
            <a:endParaRPr lang="en-US" dirty="0"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+mn-lt"/>
              </a:rPr>
              <a:t>Enhance HPC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F6E13-315E-C2DC-5ACC-70802B8268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  <p:pic>
        <p:nvPicPr>
          <p:cNvPr id="1026" name="Picture 2" descr="Free Icon | Cloud computing">
            <a:extLst>
              <a:ext uri="{FF2B5EF4-FFF2-40B4-BE49-F238E27FC236}">
                <a16:creationId xmlns:a16="http://schemas.microsoft.com/office/drawing/2014/main" id="{1D8B5981-BF16-C685-EE36-9378FFDC6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84820" y="1825625"/>
            <a:ext cx="3002280" cy="300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470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Access RC Resources?</a:t>
            </a:r>
            <a:endParaRPr/>
          </a:p>
        </p:txBody>
      </p:sp>
      <p:sp>
        <p:nvSpPr>
          <p:cNvPr id="521" name="Google Shape;521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-US" dirty="0">
                <a:latin typeface="+mn-lt"/>
              </a:rPr>
              <a:t>Get an RC account</a:t>
            </a: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 dirty="0">
                <a:latin typeface="+mn-lt"/>
              </a:rPr>
              <a:t>Set up two-factor authentication with Duo</a:t>
            </a: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 dirty="0">
                <a:latin typeface="+mn-lt"/>
              </a:rPr>
              <a:t>Log in</a:t>
            </a: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 dirty="0">
                <a:latin typeface="+mn-lt"/>
              </a:rPr>
              <a:t>Create greatness! (responsibly)</a:t>
            </a:r>
          </a:p>
        </p:txBody>
      </p:sp>
      <p:sp>
        <p:nvSpPr>
          <p:cNvPr id="522" name="Google Shape;522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34550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an Account</a:t>
            </a:r>
            <a:endParaRPr dirty="0"/>
          </a:p>
        </p:txBody>
      </p:sp>
      <p:sp>
        <p:nvSpPr>
          <p:cNvPr id="537" name="Google Shape;537;p41"/>
          <p:cNvSpPr txBox="1">
            <a:spLocks noGrp="1"/>
          </p:cNvSpPr>
          <p:nvPr>
            <p:ph type="body" idx="1"/>
          </p:nvPr>
        </p:nvSpPr>
        <p:spPr>
          <a:xfrm>
            <a:off x="421511" y="186193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lvl="1" indent="-2667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dirty="0">
                <a:latin typeface="+mn-lt"/>
              </a:rPr>
              <a:t>CU Boulder, CSU users and affiliates:</a:t>
            </a:r>
            <a:endParaRPr dirty="0">
              <a:latin typeface="+mn-lt"/>
            </a:endParaRPr>
          </a:p>
          <a:p>
            <a:pPr marL="1143000" lvl="1" indent="-2413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 dirty="0">
                <a:latin typeface="+mn-lt"/>
              </a:rPr>
              <a:t>Request an account through the RC Account request portal:</a:t>
            </a:r>
            <a:endParaRPr sz="2000" dirty="0">
              <a:latin typeface="+mn-lt"/>
            </a:endParaRPr>
          </a:p>
          <a:p>
            <a:pPr marL="1154113" lvl="1" indent="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rPr lang="en-US" sz="2000" u="sng" dirty="0">
                <a:solidFill>
                  <a:schemeClr val="hlink"/>
                </a:solidFill>
                <a:latin typeface="+mn-lt"/>
                <a:hlinkClick r:id="rId3"/>
              </a:rPr>
              <a:t>https://rcamp.rc.colorado.edu/accounts/account-request/create/organization</a:t>
            </a:r>
            <a:endParaRPr lang="en-US" sz="2000" u="sng" dirty="0">
              <a:solidFill>
                <a:schemeClr val="hlink"/>
              </a:solidFill>
              <a:latin typeface="+mn-lt"/>
            </a:endParaRPr>
          </a:p>
          <a:p>
            <a:pPr marL="685800" indent="-248919">
              <a:lnSpc>
                <a:spcPct val="125000"/>
              </a:lnSpc>
              <a:spcBef>
                <a:spcPts val="500"/>
              </a:spcBef>
              <a:buSzPts val="2000"/>
            </a:pPr>
            <a:r>
              <a:rPr lang="en-US" sz="2400" dirty="0">
                <a:latin typeface="+mn-lt"/>
              </a:rPr>
              <a:t> AMC, RMACC users and affiliates: </a:t>
            </a:r>
          </a:p>
          <a:p>
            <a:pPr marL="1143000" lvl="1" indent="-248919">
              <a:lnSpc>
                <a:spcPct val="125000"/>
              </a:lnSpc>
              <a:buSzPts val="2000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Request an account through the ACCESS-CI User Registration Portal:</a:t>
            </a:r>
            <a:endParaRPr lang="en-US" sz="2000" dirty="0">
              <a:solidFill>
                <a:schemeClr val="tx1"/>
              </a:solidFill>
              <a:latin typeface="+mn-lt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1154113" lvl="1" indent="0">
              <a:lnSpc>
                <a:spcPct val="125000"/>
              </a:lnSpc>
              <a:buSzPts val="2000"/>
              <a:buNone/>
            </a:pPr>
            <a:r>
              <a:rPr lang="en-US" sz="2000" dirty="0">
                <a:solidFill>
                  <a:srgbClr val="0563C1"/>
                </a:solidFill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https://identity.access-ci.org/new-user.html</a:t>
            </a:r>
            <a:r>
              <a:rPr lang="en-US" sz="2000" dirty="0">
                <a:latin typeface="+mn-lt"/>
              </a:rPr>
              <a:t> </a:t>
            </a:r>
            <a:endParaRPr sz="2000" dirty="0">
              <a:latin typeface="+mn-lt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latin typeface="+mn-lt"/>
            </a:endParaRPr>
          </a:p>
        </p:txBody>
      </p:sp>
      <p:sp>
        <p:nvSpPr>
          <p:cNvPr id="538" name="Google Shape;538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9387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RC Account</a:t>
            </a:r>
            <a:endParaRPr/>
          </a:p>
        </p:txBody>
      </p:sp>
      <p:sp>
        <p:nvSpPr>
          <p:cNvPr id="545" name="Google Shape;545;p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 dirty="0">
                <a:latin typeface="+mn-lt"/>
              </a:rPr>
              <a:t>Access to:</a:t>
            </a:r>
            <a:endParaRPr sz="2400" dirty="0">
              <a:latin typeface="+mn-lt"/>
            </a:endParaRPr>
          </a:p>
          <a:p>
            <a:pPr marL="914400" lvl="0" indent="-3810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>
                <a:latin typeface="+mn-lt"/>
              </a:rPr>
              <a:t>Alpine Cluster</a:t>
            </a:r>
            <a:endParaRPr sz="2400" dirty="0">
              <a:latin typeface="+mn-lt"/>
            </a:endParaRPr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>
                <a:latin typeface="+mn-lt"/>
              </a:rPr>
              <a:t>Core Storage</a:t>
            </a:r>
            <a:endParaRPr sz="2400" dirty="0">
              <a:latin typeface="+mn-lt"/>
            </a:endParaRPr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 err="1">
                <a:latin typeface="+mn-lt"/>
              </a:rPr>
              <a:t>PetaLibrary</a:t>
            </a:r>
            <a:r>
              <a:rPr lang="en-US" sz="2400" dirty="0">
                <a:latin typeface="+mn-lt"/>
              </a:rPr>
              <a:t> Storage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*</a:t>
            </a:r>
            <a:endParaRPr sz="2400" dirty="0">
              <a:solidFill>
                <a:srgbClr val="FF0000"/>
              </a:solidFill>
              <a:latin typeface="+mn-lt"/>
            </a:endParaRPr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>
                <a:latin typeface="+mn-lt"/>
              </a:rPr>
              <a:t>Open OnDemand</a:t>
            </a:r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>
                <a:latin typeface="+mn-lt"/>
              </a:rPr>
              <a:t>Approximately 2,000 Service Units (SUs) per month</a:t>
            </a:r>
            <a:endParaRPr sz="2400" dirty="0">
              <a:latin typeface="+mn-l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latin typeface="+mn-l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0000"/>
                </a:solidFill>
                <a:latin typeface="+mn-lt"/>
              </a:rPr>
              <a:t>*</a:t>
            </a:r>
            <a:r>
              <a:rPr lang="en-US" sz="2400" dirty="0">
                <a:latin typeface="+mn-lt"/>
              </a:rPr>
              <a:t>If purchased</a:t>
            </a:r>
            <a:endParaRPr sz="2400" dirty="0">
              <a:latin typeface="+mn-lt"/>
            </a:endParaRPr>
          </a:p>
        </p:txBody>
      </p:sp>
      <p:sp>
        <p:nvSpPr>
          <p:cNvPr id="546" name="Google Shape;546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55330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Duo Authentication</a:t>
            </a:r>
            <a:endParaRPr/>
          </a:p>
        </p:txBody>
      </p:sp>
      <p:sp>
        <p:nvSpPr>
          <p:cNvPr id="561" name="Google Shape;561;p44"/>
          <p:cNvSpPr txBox="1">
            <a:spLocks noGrp="1"/>
          </p:cNvSpPr>
          <p:nvPr>
            <p:ph type="body" idx="1"/>
          </p:nvPr>
        </p:nvSpPr>
        <p:spPr>
          <a:xfrm>
            <a:off x="451413" y="1825625"/>
            <a:ext cx="7134687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Helvetica Neue"/>
              <a:buAutoNum type="arabicPeriod"/>
            </a:pPr>
            <a:r>
              <a:rPr lang="en-US" b="1" dirty="0">
                <a:latin typeface="+mn-lt"/>
              </a:rPr>
              <a:t>Duo smartphone app (recommended)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Helvetica Neue"/>
              <a:buAutoNum type="arabicPeriod"/>
            </a:pPr>
            <a:r>
              <a:rPr lang="en-US" dirty="0">
                <a:latin typeface="+mn-lt"/>
              </a:rPr>
              <a:t>Phone Call/Text is an alternatives</a:t>
            </a:r>
            <a:endParaRPr dirty="0">
              <a:latin typeface="+mn-lt"/>
            </a:endParaRPr>
          </a:p>
        </p:txBody>
      </p:sp>
      <p:sp>
        <p:nvSpPr>
          <p:cNvPr id="562" name="Google Shape;562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grpSp>
        <p:nvGrpSpPr>
          <p:cNvPr id="563" name="Google Shape;563;p44"/>
          <p:cNvGrpSpPr/>
          <p:nvPr/>
        </p:nvGrpSpPr>
        <p:grpSpPr>
          <a:xfrm>
            <a:off x="8079162" y="702657"/>
            <a:ext cx="2507828" cy="4994141"/>
            <a:chOff x="6781451" y="510800"/>
            <a:chExt cx="1718750" cy="3725025"/>
          </a:xfrm>
        </p:grpSpPr>
        <p:pic>
          <p:nvPicPr>
            <p:cNvPr id="564" name="Google Shape;564;p44"/>
            <p:cNvPicPr preferRelativeResize="0"/>
            <p:nvPr/>
          </p:nvPicPr>
          <p:blipFill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81451" y="510800"/>
              <a:ext cx="1718750" cy="3725025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565" name="Google Shape;565;p44"/>
            <p:cNvSpPr/>
            <p:nvPr/>
          </p:nvSpPr>
          <p:spPr>
            <a:xfrm>
              <a:off x="7492275" y="1849775"/>
              <a:ext cx="294900" cy="82500"/>
            </a:xfrm>
            <a:prstGeom prst="rect">
              <a:avLst/>
            </a:prstGeom>
            <a:solidFill>
              <a:srgbClr val="E7E6E6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4"/>
            <p:cNvSpPr/>
            <p:nvPr/>
          </p:nvSpPr>
          <p:spPr>
            <a:xfrm>
              <a:off x="7400000" y="2085575"/>
              <a:ext cx="474900" cy="82500"/>
            </a:xfrm>
            <a:prstGeom prst="rect">
              <a:avLst/>
            </a:prstGeom>
            <a:solidFill>
              <a:srgbClr val="E7E6E6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565688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6"/>
          <p:cNvSpPr txBox="1">
            <a:spLocks noGrp="1"/>
          </p:cNvSpPr>
          <p:nvPr>
            <p:ph type="title"/>
          </p:nvPr>
        </p:nvSpPr>
        <p:spPr>
          <a:xfrm>
            <a:off x="439044" y="13230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Terminal Access</a:t>
            </a:r>
            <a:endParaRPr dirty="0"/>
          </a:p>
        </p:txBody>
      </p:sp>
      <p:sp>
        <p:nvSpPr>
          <p:cNvPr id="581" name="Google Shape;581;p46"/>
          <p:cNvSpPr txBox="1">
            <a:spLocks noGrp="1"/>
          </p:cNvSpPr>
          <p:nvPr>
            <p:ph type="body" idx="1"/>
          </p:nvPr>
        </p:nvSpPr>
        <p:spPr>
          <a:xfrm>
            <a:off x="525684" y="15300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-1905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>
                <a:latin typeface="+mn-lt"/>
              </a:rPr>
              <a:t>Mac or Linux</a:t>
            </a:r>
            <a:endParaRPr sz="2400" dirty="0">
              <a:latin typeface="+mn-lt"/>
            </a:endParaRPr>
          </a:p>
          <a:p>
            <a:pPr marL="685800" lvl="1" algn="l" rtl="0">
              <a:spcBef>
                <a:spcPts val="100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sz="2000" dirty="0">
                <a:latin typeface="+mn-lt"/>
              </a:rPr>
              <a:t>Terminal application</a:t>
            </a:r>
            <a:endParaRPr sz="2000" dirty="0">
              <a:latin typeface="+mn-lt"/>
            </a:endParaRPr>
          </a:p>
          <a:p>
            <a:pPr marL="5207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latin typeface="+mn-lt"/>
            </a:endParaRPr>
          </a:p>
          <a:p>
            <a:pPr marL="177800" lvl="0" indent="-1905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>
                <a:latin typeface="+mn-lt"/>
              </a:rPr>
              <a:t>Windows</a:t>
            </a:r>
            <a:endParaRPr sz="2400" dirty="0">
              <a:latin typeface="+mn-lt"/>
            </a:endParaRPr>
          </a:p>
          <a:p>
            <a:pPr marL="685800" lvl="1" algn="l" rtl="0">
              <a:spcBef>
                <a:spcPts val="100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sz="2000" dirty="0">
                <a:latin typeface="+mn-lt"/>
              </a:rPr>
              <a:t>PuTTY </a:t>
            </a:r>
          </a:p>
          <a:p>
            <a:pPr marL="685800" lvl="1" algn="l" rtl="0">
              <a:spcBef>
                <a:spcPts val="100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+mn-lt"/>
              </a:rPr>
              <a:t>Powershell</a:t>
            </a:r>
            <a:endParaRPr sz="2000" dirty="0">
              <a:latin typeface="+mn-lt"/>
            </a:endParaRPr>
          </a:p>
          <a:p>
            <a:pPr marL="52070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latin typeface="+mn-lt"/>
            </a:endParaRPr>
          </a:p>
          <a:p>
            <a:pPr marL="177800" lvl="0" indent="-1905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>
                <a:latin typeface="+mn-lt"/>
              </a:rPr>
              <a:t>Open OnDemand (</a:t>
            </a:r>
            <a:r>
              <a:rPr lang="en-US" sz="2400" i="1" dirty="0">
                <a:latin typeface="+mn-lt"/>
              </a:rPr>
              <a:t>alternative for CU affiliates</a:t>
            </a:r>
            <a:r>
              <a:rPr lang="en-US" sz="2400" dirty="0">
                <a:latin typeface="+mn-lt"/>
              </a:rPr>
              <a:t>)</a:t>
            </a:r>
            <a:endParaRPr sz="2400" dirty="0">
              <a:latin typeface="+mn-lt"/>
            </a:endParaRPr>
          </a:p>
          <a:p>
            <a:pPr marL="685800" lvl="1" algn="l" rtl="0">
              <a:spcBef>
                <a:spcPts val="100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sz="2000" dirty="0">
                <a:latin typeface="+mn-lt"/>
              </a:rPr>
              <a:t>For those less familiar with Linux (</a:t>
            </a:r>
            <a:r>
              <a:rPr lang="en-US" sz="2000" u="sng" dirty="0">
                <a:solidFill>
                  <a:schemeClr val="hlink"/>
                </a:solidFill>
                <a:latin typeface="+mn-lt"/>
                <a:hlinkClick r:id="rId3"/>
              </a:rPr>
              <a:t>ondemand.rc.colorado.edu/</a:t>
            </a:r>
            <a:r>
              <a:rPr lang="en-US" sz="2000" dirty="0">
                <a:latin typeface="+mn-lt"/>
              </a:rPr>
              <a:t>)</a:t>
            </a:r>
            <a:endParaRPr sz="2000" dirty="0">
              <a:latin typeface="+mn-l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</p:txBody>
      </p:sp>
      <p:sp>
        <p:nvSpPr>
          <p:cNvPr id="582" name="Google Shape;582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pic>
        <p:nvPicPr>
          <p:cNvPr id="583" name="Google Shape;583;p46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6844" y="1530025"/>
            <a:ext cx="4635662" cy="2558200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9118552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Logging in via Terminal</a:t>
            </a:r>
            <a:endParaRPr/>
          </a:p>
        </p:txBody>
      </p:sp>
      <p:sp>
        <p:nvSpPr>
          <p:cNvPr id="590" name="Google Shape;590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>
                <a:latin typeface="+mn-lt"/>
              </a:rPr>
              <a:t>To login to an RC login node:</a:t>
            </a:r>
            <a:endParaRPr sz="2400" dirty="0">
              <a:latin typeface="+mn-lt"/>
            </a:endParaRPr>
          </a:p>
          <a:p>
            <a:pPr marL="1778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5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7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sz="2700" dirty="0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username&gt;@login.rc.colorado.edu</a:t>
            </a:r>
            <a:endParaRPr sz="27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br>
              <a:rPr lang="en-US" sz="2500" dirty="0"/>
            </a:br>
            <a:r>
              <a:rPr lang="en-US" sz="2400" dirty="0">
                <a:latin typeface="+mn-lt"/>
              </a:rPr>
              <a:t>Supply your </a:t>
            </a:r>
            <a:r>
              <a:rPr lang="en-US" sz="2400" dirty="0" err="1">
                <a:latin typeface="+mn-lt"/>
              </a:rPr>
              <a:t>IdentiKey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*</a:t>
            </a:r>
            <a:r>
              <a:rPr lang="en-US" sz="2400" dirty="0">
                <a:latin typeface="+mn-lt"/>
              </a:rPr>
              <a:t> password and your Duo app will alert you to confirm the login</a:t>
            </a:r>
          </a:p>
          <a:p>
            <a:pPr marL="114300" lvl="0" indent="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lang="en-US" sz="2400" dirty="0">
              <a:latin typeface="+mn-lt"/>
            </a:endParaRPr>
          </a:p>
          <a:p>
            <a:pPr marL="114300" lvl="0" indent="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lang="en-US" sz="2400" dirty="0">
              <a:latin typeface="+mn-lt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400" dirty="0">
                <a:solidFill>
                  <a:srgbClr val="FF0000"/>
                </a:solidFill>
                <a:latin typeface="+mn-lt"/>
              </a:rPr>
              <a:t>*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Exclusive to </a:t>
            </a:r>
            <a:r>
              <a:rPr lang="en-US" sz="2400" dirty="0">
                <a:latin typeface="+mn-lt"/>
              </a:rPr>
              <a:t>CU and CSU accounts</a:t>
            </a:r>
            <a:endParaRPr sz="2400" dirty="0">
              <a:latin typeface="+mn-lt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400" dirty="0"/>
          </a:p>
        </p:txBody>
      </p:sp>
      <p:sp>
        <p:nvSpPr>
          <p:cNvPr id="591" name="Google Shape;591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63712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logging in with OnDemand</a:t>
            </a:r>
            <a:endParaRPr/>
          </a:p>
        </p:txBody>
      </p:sp>
      <p:sp>
        <p:nvSpPr>
          <p:cNvPr id="599" name="Google Shape;599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latin typeface="+mn-lt"/>
              </a:rPr>
              <a:t>CURC Open OnDemand is a browser based, integrated, single access point for all of your HPC resources at CU Research Computing.</a:t>
            </a:r>
            <a:endParaRPr sz="2400" dirty="0">
              <a:latin typeface="+mn-lt"/>
            </a:endParaRPr>
          </a:p>
          <a:p>
            <a:pPr marL="457200" lvl="0" indent="-3810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>
                <a:latin typeface="+mn-lt"/>
              </a:rPr>
              <a:t>CU Boulder: Visit</a:t>
            </a:r>
            <a:r>
              <a:rPr lang="en-US" sz="2400" dirty="0">
                <a:uFill>
                  <a:noFill/>
                </a:uFill>
                <a:latin typeface="+mn-lt"/>
                <a:hlinkClick r:id="rId3"/>
              </a:rPr>
              <a:t> </a:t>
            </a:r>
            <a:r>
              <a:rPr lang="en-US" sz="2400" u="sng" dirty="0">
                <a:solidFill>
                  <a:schemeClr val="hlink"/>
                </a:solidFill>
                <a:latin typeface="+mn-lt"/>
                <a:hlinkClick r:id="rId3"/>
              </a:rPr>
              <a:t>https://ondemand.rc.colorado.edu</a:t>
            </a:r>
            <a:r>
              <a:rPr lang="en-US" sz="2400" dirty="0">
                <a:latin typeface="+mn-lt"/>
              </a:rPr>
              <a:t>.</a:t>
            </a:r>
          </a:p>
          <a:p>
            <a:pPr indent="-381000">
              <a:lnSpc>
                <a:spcPct val="125000"/>
              </a:lnSpc>
              <a:buSzPts val="2400"/>
            </a:pPr>
            <a:r>
              <a:rPr lang="en-US" sz="2400" dirty="0">
                <a:latin typeface="+mn-lt"/>
              </a:rPr>
              <a:t>Other RMACC Institutions: Visit </a:t>
            </a:r>
            <a:r>
              <a:rPr lang="en-US" sz="2400" dirty="0">
                <a:latin typeface="+mn-lt"/>
                <a:hlinkClick r:id="rId4"/>
              </a:rPr>
              <a:t>https://ondemand-rmacc.rc.colorado.edu/</a:t>
            </a:r>
            <a:r>
              <a:rPr lang="en-US" sz="2400" dirty="0">
                <a:latin typeface="+mn-lt"/>
              </a:rPr>
              <a:t> </a:t>
            </a:r>
            <a:endParaRPr sz="2400" dirty="0">
              <a:latin typeface="+mn-lt"/>
            </a:endParaRPr>
          </a:p>
        </p:txBody>
      </p:sp>
      <p:sp>
        <p:nvSpPr>
          <p:cNvPr id="600" name="Google Shape;600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59483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98F6D56D-CE06-E65A-0AEC-1FF5BA3BA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>
            <a:extLst>
              <a:ext uri="{FF2B5EF4-FFF2-40B4-BE49-F238E27FC236}">
                <a16:creationId xmlns:a16="http://schemas.microsoft.com/office/drawing/2014/main" id="{041E039F-D306-41AB-D680-075CEAB8AA47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256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>
            <a:extLst>
              <a:ext uri="{FF2B5EF4-FFF2-40B4-BE49-F238E27FC236}">
                <a16:creationId xmlns:a16="http://schemas.microsoft.com/office/drawing/2014/main" id="{C385B69F-B403-69C7-18EE-D7D31B93D9B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59256" y="4837700"/>
            <a:ext cx="11289900" cy="11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</a:pPr>
            <a:r>
              <a:rPr lang="en-US" sz="5300" dirty="0"/>
              <a:t>Asking for Help</a:t>
            </a:r>
            <a:endParaRPr sz="5300" dirty="0"/>
          </a:p>
        </p:txBody>
      </p:sp>
      <p:sp>
        <p:nvSpPr>
          <p:cNvPr id="97" name="Google Shape;97;p14">
            <a:extLst>
              <a:ext uri="{FF2B5EF4-FFF2-40B4-BE49-F238E27FC236}">
                <a16:creationId xmlns:a16="http://schemas.microsoft.com/office/drawing/2014/main" id="{17A400B1-FBC6-DA3D-1840-C04C12946F6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31313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Help! I’m stuck, where do I go?</a:t>
            </a:r>
            <a:endParaRPr dirty="0"/>
          </a:p>
        </p:txBody>
      </p:sp>
      <p:sp>
        <p:nvSpPr>
          <p:cNvPr id="899" name="Google Shape;899;p7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CURC Documentation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3"/>
              </a:rPr>
              <a:t>curc.readthedocs.io</a:t>
            </a:r>
            <a:endParaRPr lang="en-US"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External Resources</a:t>
            </a:r>
          </a:p>
          <a:p>
            <a:pPr lvl="1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900" dirty="0">
                <a:solidFill>
                  <a:srgbClr val="1D1C1D"/>
                </a:solidFill>
              </a:rPr>
              <a:t>The Internet! (Stack Overflow, YouTube, etc.)</a:t>
            </a:r>
            <a:endParaRPr sz="19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Trainings &amp; Consults with Center for Research Data and Digital Scholarship (CRDDS)</a:t>
            </a: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CURC Helpdesk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4"/>
              </a:rPr>
              <a:t>rc-help@colorado.edu</a:t>
            </a:r>
            <a:endParaRPr lang="en-US" sz="2300" u="sng" dirty="0">
              <a:solidFill>
                <a:schemeClr val="hlink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6F5494-F97D-1DD7-9F9C-4C2D515CD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39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11BAE-6DA3-34AA-531C-89111B324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08/18/2025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36" name="Google Shape;136;p19"/>
          <p:cNvSpPr txBox="1"/>
          <p:nvPr/>
        </p:nvSpPr>
        <p:spPr>
          <a:xfrm>
            <a:off x="1455124" y="4708023"/>
            <a:ext cx="335941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Helvetica Neue"/>
                <a:ea typeface="Helvetica Neue"/>
                <a:cs typeface="Helvetica Neue"/>
                <a:sym typeface="Helvetica Neue"/>
              </a:rPr>
              <a:t>Ask Questions</a:t>
            </a:r>
            <a:endParaRPr sz="32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Graphic 4" descr="Questions with solid fill">
            <a:extLst>
              <a:ext uri="{FF2B5EF4-FFF2-40B4-BE49-F238E27FC236}">
                <a16:creationId xmlns:a16="http://schemas.microsoft.com/office/drawing/2014/main" id="{81316737-E39C-896D-10BE-E6C435DF9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433" y="931762"/>
            <a:ext cx="4114800" cy="4114800"/>
          </a:xfrm>
          <a:prstGeom prst="rect">
            <a:avLst/>
          </a:prstGeom>
        </p:spPr>
      </p:pic>
      <p:pic>
        <p:nvPicPr>
          <p:cNvPr id="9" name="Graphic 8" descr="Customer review with solid fill">
            <a:extLst>
              <a:ext uri="{FF2B5EF4-FFF2-40B4-BE49-F238E27FC236}">
                <a16:creationId xmlns:a16="http://schemas.microsoft.com/office/drawing/2014/main" id="{AC279A59-6358-4FCD-52B7-1A20C27F6C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99769" y="931762"/>
            <a:ext cx="4114800" cy="4114800"/>
          </a:xfrm>
          <a:prstGeom prst="rect">
            <a:avLst/>
          </a:prstGeom>
        </p:spPr>
      </p:pic>
      <p:sp>
        <p:nvSpPr>
          <p:cNvPr id="12" name="Google Shape;136;p19">
            <a:extLst>
              <a:ext uri="{FF2B5EF4-FFF2-40B4-BE49-F238E27FC236}">
                <a16:creationId xmlns:a16="http://schemas.microsoft.com/office/drawing/2014/main" id="{BCECCE21-9B35-3255-DD90-BBE281692F1F}"/>
              </a:ext>
            </a:extLst>
          </p:cNvPr>
          <p:cNvSpPr txBox="1"/>
          <p:nvPr/>
        </p:nvSpPr>
        <p:spPr>
          <a:xfrm>
            <a:off x="7377460" y="4708023"/>
            <a:ext cx="335941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Helvetica Neue"/>
                <a:ea typeface="Helvetica Neue"/>
                <a:cs typeface="Helvetica Neue"/>
                <a:sym typeface="Helvetica Neue"/>
              </a:rPr>
              <a:t>Discuss Ideas</a:t>
            </a:r>
            <a:endParaRPr sz="32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should I use these?</a:t>
            </a:r>
            <a:endParaRPr dirty="0"/>
          </a:p>
        </p:txBody>
      </p:sp>
      <p:sp>
        <p:nvSpPr>
          <p:cNvPr id="899" name="Google Shape;899;p76"/>
          <p:cNvSpPr txBox="1">
            <a:spLocks noGrp="1"/>
          </p:cNvSpPr>
          <p:nvPr>
            <p:ph type="body" idx="1"/>
          </p:nvPr>
        </p:nvSpPr>
        <p:spPr>
          <a:xfrm>
            <a:off x="838200" y="1463040"/>
            <a:ext cx="10902696" cy="452568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Documentation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3"/>
              </a:rPr>
              <a:t>curc.readthedocs.io</a:t>
            </a:r>
            <a:endParaRPr lang="en-US" sz="2300" u="sng" dirty="0">
              <a:solidFill>
                <a:srgbClr val="1D1C1D"/>
              </a:solidFill>
            </a:endParaRPr>
          </a:p>
          <a:p>
            <a:pPr lvl="1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900" dirty="0">
                <a:solidFill>
                  <a:srgbClr val="1D1C1D"/>
                </a:solidFill>
              </a:rPr>
              <a:t>Useful at any time! Check the documentation first when you run into issues.</a:t>
            </a: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External Resources</a:t>
            </a:r>
          </a:p>
          <a:p>
            <a:pPr lvl="1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900" dirty="0">
                <a:solidFill>
                  <a:srgbClr val="1D1C1D"/>
                </a:solidFill>
              </a:rPr>
              <a:t>Useful for learning a new skill or initial troubleshooting.</a:t>
            </a: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Trainings with Center for Research Data and Digital Scholarship</a:t>
            </a:r>
          </a:p>
          <a:p>
            <a:pPr lvl="1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900" dirty="0">
                <a:solidFill>
                  <a:srgbClr val="1D1C1D"/>
                </a:solidFill>
              </a:rPr>
              <a:t>Useful for broad, long-term learning</a:t>
            </a:r>
          </a:p>
          <a:p>
            <a:pPr lvl="1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900" dirty="0">
                <a:solidFill>
                  <a:srgbClr val="1D1C1D"/>
                </a:solidFill>
              </a:rPr>
              <a:t>Drop-in consult hours are held Tue (12-1p) and Thu (1-2p) during the Fall and Spring semesters</a:t>
            </a: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CURC Helpdesk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4"/>
              </a:rPr>
              <a:t>rc-help@colorado.edu</a:t>
            </a:r>
            <a:endParaRPr lang="en-US" sz="2300" u="sng" dirty="0">
              <a:solidFill>
                <a:schemeClr val="hlink"/>
              </a:solidFill>
            </a:endParaRPr>
          </a:p>
          <a:p>
            <a:pPr lvl="1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900" dirty="0">
                <a:solidFill>
                  <a:schemeClr val="tx1"/>
                </a:solidFill>
              </a:rPr>
              <a:t>Useful for quick, personalized assistance. We can schedule Zoom consults if needed.</a:t>
            </a:r>
            <a:endParaRPr lang="en-US" sz="1900" dirty="0">
              <a:solidFill>
                <a:srgbClr val="1D1C1D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0A8AC3-D7E0-90F2-73EB-F63A6D7B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40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C8BA0-DDE6-FDB2-ECAF-6412681BC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08/18/2025</a:t>
            </a:r>
          </a:p>
        </p:txBody>
      </p:sp>
    </p:spTree>
    <p:extLst>
      <p:ext uri="{BB962C8B-B14F-4D97-AF65-F5344CB8AC3E}">
        <p14:creationId xmlns:p14="http://schemas.microsoft.com/office/powerpoint/2010/main" val="3505625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Documentation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51AC00-B3DE-16E1-739C-0591D7438DB6}"/>
              </a:ext>
            </a:extLst>
          </p:cNvPr>
          <p:cNvSpPr txBox="1"/>
          <p:nvPr/>
        </p:nvSpPr>
        <p:spPr>
          <a:xfrm>
            <a:off x="838200" y="1494844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Located at: </a:t>
            </a:r>
            <a:r>
              <a:rPr lang="en-US" sz="2800" dirty="0">
                <a:hlinkClick r:id="rId3"/>
              </a:rPr>
              <a:t>https://curc.readthedocs.io</a:t>
            </a:r>
            <a:r>
              <a:rPr lang="en-US" sz="28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9B8453-DA9A-18BE-4241-4996EB58B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7" r="-162"/>
          <a:stretch/>
        </p:blipFill>
        <p:spPr>
          <a:xfrm>
            <a:off x="2151528" y="2018064"/>
            <a:ext cx="7853083" cy="400092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C9C548-1E34-60AC-ABB4-906B09306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5F296D0-12BF-8F49-081F-46909E976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08/18/2025</a:t>
            </a:r>
          </a:p>
        </p:txBody>
      </p:sp>
    </p:spTree>
    <p:extLst>
      <p:ext uri="{BB962C8B-B14F-4D97-AF65-F5344CB8AC3E}">
        <p14:creationId xmlns:p14="http://schemas.microsoft.com/office/powerpoint/2010/main" val="527453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CRDDS trainings and consult hours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A083FB-30DE-69E5-A6EF-DA2D58A008F4}"/>
              </a:ext>
            </a:extLst>
          </p:cNvPr>
          <p:cNvSpPr txBox="1"/>
          <p:nvPr/>
        </p:nvSpPr>
        <p:spPr>
          <a:xfrm>
            <a:off x="912395" y="1526005"/>
            <a:ext cx="10367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View upcoming events at: </a:t>
            </a:r>
            <a:r>
              <a:rPr lang="en-US" sz="2400" dirty="0">
                <a:hlinkClick r:id="rId3"/>
              </a:rPr>
              <a:t>https://buff.link/crddsevents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566A0F-A21F-AF04-AA03-F0662B588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55" r="223"/>
          <a:stretch/>
        </p:blipFill>
        <p:spPr>
          <a:xfrm>
            <a:off x="2312894" y="2136599"/>
            <a:ext cx="7530353" cy="36305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28BD8E-2FDB-CC8B-C8E5-CA59379D5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650288-1534-931A-2FDE-9A073E13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08/18/2025</a:t>
            </a:r>
          </a:p>
        </p:txBody>
      </p:sp>
    </p:spTree>
    <p:extLst>
      <p:ext uri="{BB962C8B-B14F-4D97-AF65-F5344CB8AC3E}">
        <p14:creationId xmlns:p14="http://schemas.microsoft.com/office/powerpoint/2010/main" val="2388588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4DF4-358F-9BFB-C2ED-54D7C8114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0464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Helpdesk Tickets: sub-optimal vs optimal</a:t>
            </a:r>
          </a:p>
        </p:txBody>
      </p:sp>
      <p:sp>
        <p:nvSpPr>
          <p:cNvPr id="3" name="Text Placeholder 2" descr="Suboptimal Helpdesk ticket example">
            <a:extLst>
              <a:ext uri="{FF2B5EF4-FFF2-40B4-BE49-F238E27FC236}">
                <a16:creationId xmlns:a16="http://schemas.microsoft.com/office/drawing/2014/main" id="{D9D887D3-96A4-CBC1-2CD4-100487DDB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120640" cy="4163129"/>
          </a:xfr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800" dirty="0"/>
              <a:t>To: </a:t>
            </a:r>
            <a:r>
              <a:rPr lang="en-US" sz="1800" dirty="0">
                <a:hlinkClick r:id="rId3"/>
              </a:rPr>
              <a:t>rc-help@colorado.edu</a:t>
            </a:r>
            <a:r>
              <a:rPr lang="en-US" sz="1800" dirty="0"/>
              <a:t> </a:t>
            </a:r>
          </a:p>
          <a:p>
            <a:pPr marL="114300" indent="0">
              <a:buNone/>
            </a:pPr>
            <a:r>
              <a:rPr lang="en-US" sz="1800" dirty="0"/>
              <a:t>Dear Research Computing,</a:t>
            </a:r>
          </a:p>
          <a:p>
            <a:pPr marL="114300" indent="0">
              <a:buNone/>
            </a:pPr>
            <a:endParaRPr lang="en-US" sz="1800" dirty="0"/>
          </a:p>
          <a:p>
            <a:pPr marL="114300" indent="0">
              <a:buNone/>
            </a:pPr>
            <a:r>
              <a:rPr lang="en-US" sz="1800" dirty="0"/>
              <a:t>Help! My code won’t run! Help!</a:t>
            </a:r>
          </a:p>
          <a:p>
            <a:pPr marL="114300" indent="0">
              <a:buNone/>
            </a:pPr>
            <a:endParaRPr lang="en-US" sz="1800" dirty="0"/>
          </a:p>
          <a:p>
            <a:pPr marL="114300" indent="0">
              <a:buNone/>
            </a:pPr>
            <a:r>
              <a:rPr lang="en-US" sz="1800" dirty="0"/>
              <a:t>Help please,</a:t>
            </a:r>
            <a:br>
              <a:rPr lang="en-US" sz="1800" dirty="0"/>
            </a:br>
            <a:r>
              <a:rPr lang="en-US" sz="1800" dirty="0"/>
              <a:t>Andy</a:t>
            </a:r>
          </a:p>
        </p:txBody>
      </p:sp>
      <p:sp>
        <p:nvSpPr>
          <p:cNvPr id="5" name="Text Placeholder 2" descr="Optimal Helpdesk ticket example">
            <a:extLst>
              <a:ext uri="{FF2B5EF4-FFF2-40B4-BE49-F238E27FC236}">
                <a16:creationId xmlns:a16="http://schemas.microsoft.com/office/drawing/2014/main" id="{27897F7B-DA52-0D68-2336-2E695486964B}"/>
              </a:ext>
            </a:extLst>
          </p:cNvPr>
          <p:cNvSpPr txBox="1">
            <a:spLocks/>
          </p:cNvSpPr>
          <p:nvPr/>
        </p:nvSpPr>
        <p:spPr>
          <a:xfrm>
            <a:off x="6233160" y="1825625"/>
            <a:ext cx="5120640" cy="41631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14300" indent="0">
              <a:buNone/>
            </a:pPr>
            <a:r>
              <a:rPr lang="en-US" dirty="0"/>
              <a:t>To: </a:t>
            </a:r>
            <a:r>
              <a:rPr lang="en-US" dirty="0">
                <a:hlinkClick r:id="rId3"/>
              </a:rPr>
              <a:t>rc-help@colorado.edu</a:t>
            </a:r>
            <a:r>
              <a:rPr lang="en-US" dirty="0"/>
              <a:t> </a:t>
            </a:r>
          </a:p>
          <a:p>
            <a:pPr marL="114300" indent="0">
              <a:buNone/>
            </a:pPr>
            <a:r>
              <a:rPr lang="en-US" dirty="0"/>
              <a:t>Dear Research Computing,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am running into issues running my Python script. I am using 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conda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environment called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my_python_env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with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software, and I am receiving the following error. I am not sure how to troubleshoot. My job ID is 620350. Let me know what I can try!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b="0" i="0" dirty="0" err="1">
                <a:solidFill>
                  <a:schemeClr val="tx1"/>
                </a:solidFill>
                <a:effectLst/>
                <a:latin typeface="SFMono-Regular"/>
              </a:rPr>
              <a:t>srun</a:t>
            </a:r>
            <a:r>
              <a:rPr lang="en-US" b="0" i="0" dirty="0">
                <a:solidFill>
                  <a:schemeClr val="tx1"/>
                </a:solidFill>
                <a:effectLst/>
                <a:latin typeface="SFMono-Regular"/>
              </a:rPr>
              <a:t>: fatal: SLURM_MEM_PER_CPU, SLURM_MEM_PER_GPU, and SLURM_MEM_PER_NODE are mutually exclusive.</a:t>
            </a:r>
            <a:endParaRPr lang="en-US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dirty="0"/>
              <a:t>Thanks,</a:t>
            </a:r>
            <a:br>
              <a:rPr lang="en-US" dirty="0"/>
            </a:br>
            <a:r>
              <a:rPr lang="en-US" dirty="0"/>
              <a:t>Andy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5AC5B-F3EF-C619-05BA-5F5E01FF4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43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EA0EBD3-CD16-CE56-114E-0FBE97684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08/18/2025</a:t>
            </a:r>
          </a:p>
        </p:txBody>
      </p:sp>
    </p:spTree>
    <p:extLst>
      <p:ext uri="{BB962C8B-B14F-4D97-AF65-F5344CB8AC3E}">
        <p14:creationId xmlns:p14="http://schemas.microsoft.com/office/powerpoint/2010/main" val="6239980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72B9B7A-549F-D2E9-992C-938CB1881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0464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Helpdesk Tickets: sub-optimal vs optimal</a:t>
            </a:r>
          </a:p>
        </p:txBody>
      </p:sp>
      <p:sp>
        <p:nvSpPr>
          <p:cNvPr id="3" name="Text Placeholder 2" descr="Suboptimal Helpdesk ticket example">
            <a:extLst>
              <a:ext uri="{FF2B5EF4-FFF2-40B4-BE49-F238E27FC236}">
                <a16:creationId xmlns:a16="http://schemas.microsoft.com/office/drawing/2014/main" id="{D9D887D3-96A4-CBC1-2CD4-100487DDB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120640" cy="4163129"/>
          </a:xfr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800" dirty="0"/>
              <a:t>To: </a:t>
            </a:r>
            <a:r>
              <a:rPr lang="en-US" sz="1800" dirty="0">
                <a:hlinkClick r:id="rId2"/>
              </a:rPr>
              <a:t>rc-help@colorado.edu</a:t>
            </a:r>
            <a:r>
              <a:rPr lang="en-US" sz="1800" dirty="0"/>
              <a:t> </a:t>
            </a:r>
          </a:p>
          <a:p>
            <a:pPr marL="114300" indent="0">
              <a:buNone/>
            </a:pPr>
            <a:r>
              <a:rPr lang="en-US" sz="1800" dirty="0"/>
              <a:t>Dear Research Computing,</a:t>
            </a:r>
          </a:p>
          <a:p>
            <a:pPr marL="114300" indent="0">
              <a:buNone/>
            </a:pPr>
            <a:endParaRPr lang="en-US" sz="1800" dirty="0"/>
          </a:p>
          <a:p>
            <a:pPr marL="114300" indent="0">
              <a:buNone/>
            </a:pPr>
            <a:r>
              <a:rPr lang="en-US" sz="1800" dirty="0"/>
              <a:t>Can you install </a:t>
            </a:r>
            <a:r>
              <a:rPr lang="en-US" sz="1800" dirty="0" err="1"/>
              <a:t>pytorch</a:t>
            </a:r>
            <a:r>
              <a:rPr lang="en-US" sz="1800" dirty="0"/>
              <a:t> for me? </a:t>
            </a:r>
          </a:p>
          <a:p>
            <a:pPr marL="114300" indent="0">
              <a:buNone/>
            </a:pPr>
            <a:endParaRPr lang="en-US" sz="1800" dirty="0"/>
          </a:p>
          <a:p>
            <a:pPr marL="114300" indent="0">
              <a:buNone/>
            </a:pPr>
            <a:r>
              <a:rPr lang="en-US" sz="1800" dirty="0"/>
              <a:t>Thanks,</a:t>
            </a:r>
            <a:br>
              <a:rPr lang="en-US" sz="1800" dirty="0"/>
            </a:br>
            <a:r>
              <a:rPr lang="en-US" sz="1800" dirty="0"/>
              <a:t>Andy</a:t>
            </a:r>
          </a:p>
        </p:txBody>
      </p:sp>
      <p:sp>
        <p:nvSpPr>
          <p:cNvPr id="5" name="Text Placeholder 2" descr="Optimal Helpdesk ticket example">
            <a:extLst>
              <a:ext uri="{FF2B5EF4-FFF2-40B4-BE49-F238E27FC236}">
                <a16:creationId xmlns:a16="http://schemas.microsoft.com/office/drawing/2014/main" id="{27897F7B-DA52-0D68-2336-2E695486964B}"/>
              </a:ext>
            </a:extLst>
          </p:cNvPr>
          <p:cNvSpPr txBox="1">
            <a:spLocks/>
          </p:cNvSpPr>
          <p:nvPr/>
        </p:nvSpPr>
        <p:spPr>
          <a:xfrm>
            <a:off x="6233160" y="1825625"/>
            <a:ext cx="5120640" cy="41631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14300" indent="0">
              <a:buNone/>
            </a:pPr>
            <a:r>
              <a:rPr lang="en-US" sz="1800" dirty="0">
                <a:latin typeface="+mn-lt"/>
              </a:rPr>
              <a:t>To: </a:t>
            </a:r>
            <a:r>
              <a:rPr lang="en-US" sz="1800" dirty="0">
                <a:latin typeface="+mn-lt"/>
                <a:hlinkClick r:id="rId2"/>
              </a:rPr>
              <a:t>rc-help@colorado.edu</a:t>
            </a:r>
            <a:r>
              <a:rPr lang="en-US" sz="1800" dirty="0">
                <a:latin typeface="+mn-lt"/>
              </a:rPr>
              <a:t> </a:t>
            </a:r>
          </a:p>
          <a:p>
            <a:pPr marL="114300" indent="0">
              <a:buNone/>
            </a:pPr>
            <a:r>
              <a:rPr lang="en-US" sz="1800" dirty="0">
                <a:latin typeface="+mn-lt"/>
              </a:rPr>
              <a:t>Dear Research Computing,</a:t>
            </a:r>
          </a:p>
          <a:p>
            <a:pPr marL="114300" indent="0">
              <a:buNone/>
            </a:pPr>
            <a:endParaRPr lang="en-US" sz="1800" dirty="0">
              <a:latin typeface="+mn-lt"/>
            </a:endParaRPr>
          </a:p>
          <a:p>
            <a:pPr marL="114300" indent="0">
              <a:buNone/>
            </a:pPr>
            <a:r>
              <a:rPr lang="en-US" sz="1800" dirty="0">
                <a:latin typeface="+mn-lt"/>
              </a:rPr>
              <a:t>I am looking to utilize </a:t>
            </a:r>
            <a:r>
              <a:rPr lang="en-US" sz="1800" dirty="0" err="1">
                <a:latin typeface="+mn-lt"/>
              </a:rPr>
              <a:t>PyTorch</a:t>
            </a:r>
            <a:r>
              <a:rPr lang="en-US" sz="1800" dirty="0">
                <a:latin typeface="+mn-lt"/>
              </a:rPr>
              <a:t> to use in conjunction with AMD GPUs. I have tried an anaconda installation and have so far been unsuccessful. Could you please help me complete this install?</a:t>
            </a:r>
          </a:p>
          <a:p>
            <a:pPr marL="114300" indent="0">
              <a:buNone/>
            </a:pPr>
            <a:endParaRPr lang="en-US" sz="1800" dirty="0">
              <a:latin typeface="+mn-lt"/>
            </a:endParaRPr>
          </a:p>
          <a:p>
            <a:pPr marL="114300" indent="0">
              <a:buNone/>
            </a:pPr>
            <a:r>
              <a:rPr lang="en-US" sz="1800" dirty="0">
                <a:latin typeface="+mn-lt"/>
              </a:rPr>
              <a:t>Thanks,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Andy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C66DA0-4C89-E6A6-C988-D3E541132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44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8E1E62-8410-C8B8-0AA4-85F14F70C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08/18/2025</a:t>
            </a:r>
          </a:p>
        </p:txBody>
      </p:sp>
    </p:spTree>
    <p:extLst>
      <p:ext uri="{BB962C8B-B14F-4D97-AF65-F5344CB8AC3E}">
        <p14:creationId xmlns:p14="http://schemas.microsoft.com/office/powerpoint/2010/main" val="12882030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24;p18">
            <a:extLst>
              <a:ext uri="{FF2B5EF4-FFF2-40B4-BE49-F238E27FC236}">
                <a16:creationId xmlns:a16="http://schemas.microsoft.com/office/drawing/2014/main" id="{E174B142-95AC-6A2A-AF57-F4A7662092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199" y="365125"/>
            <a:ext cx="11029545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can I compose an effective ticket?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0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dirty="0"/>
              <a:t>Provide detail!</a:t>
            </a:r>
          </a:p>
          <a:p>
            <a:pPr marL="508000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dirty="0"/>
              <a:t>Scale down your workflows for testing!</a:t>
            </a:r>
          </a:p>
          <a:p>
            <a:pPr marL="508000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dirty="0"/>
              <a:t>Email our helpdesk!</a:t>
            </a:r>
          </a:p>
          <a:p>
            <a:pPr marL="508000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dirty="0"/>
              <a:t>Try a few things and let us know what you’ve tried!</a:t>
            </a:r>
          </a:p>
          <a:p>
            <a:pPr marL="965200" lvl="1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dirty="0"/>
              <a:t>We are not just being lazy – it helps us contextualize the issue. </a:t>
            </a:r>
          </a:p>
          <a:p>
            <a:pPr marL="965200" lvl="1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dirty="0"/>
              <a:t>We would likely try the same things as you – if you can eliminate potential solutions, it will help us get to a solution more quickly.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C8EBA4-B590-81E3-D896-36A325105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45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9A858E-5CDC-EACE-237A-0B2B9CAF3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08/18/2025</a:t>
            </a:r>
          </a:p>
        </p:txBody>
      </p:sp>
    </p:spTree>
    <p:extLst>
      <p:ext uri="{BB962C8B-B14F-4D97-AF65-F5344CB8AC3E}">
        <p14:creationId xmlns:p14="http://schemas.microsoft.com/office/powerpoint/2010/main" val="1265638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6D87C-0D88-17A5-8F4E-B14DBC4CC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  <p:sp>
        <p:nvSpPr>
          <p:cNvPr id="5" name="Google Shape;423;p36">
            <a:extLst>
              <a:ext uri="{FF2B5EF4-FFF2-40B4-BE49-F238E27FC236}">
                <a16:creationId xmlns:a16="http://schemas.microsoft.com/office/drawing/2014/main" id="{3C4F482A-E187-3C67-80E6-1A8456C4406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9D0B3-D21D-1DC7-90D5-31F4A5E35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31971"/>
            <a:ext cx="10515600" cy="7449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000" dirty="0">
                <a:hlinkClick r:id="rId2"/>
              </a:rPr>
              <a:t>https://curc.readthedocs.io/en/latest/</a:t>
            </a:r>
            <a:endParaRPr lang="en-US" sz="3000" dirty="0"/>
          </a:p>
        </p:txBody>
      </p:sp>
      <p:pic>
        <p:nvPicPr>
          <p:cNvPr id="4" name="Picture 3" descr="QR code to https://curc.readthedocs.io/en/latest/">
            <a:extLst>
              <a:ext uri="{FF2B5EF4-FFF2-40B4-BE49-F238E27FC236}">
                <a16:creationId xmlns:a16="http://schemas.microsoft.com/office/drawing/2014/main" id="{BD2046A0-19B6-3069-D48E-53ED9CA7A5F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040" y="1662855"/>
            <a:ext cx="3547919" cy="353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15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524934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RC Resources</a:t>
            </a:r>
            <a:endParaRPr dirty="0"/>
          </a:p>
        </p:txBody>
      </p:sp>
      <p:sp>
        <p:nvSpPr>
          <p:cNvPr id="162" name="Google Shape;162;p22"/>
          <p:cNvSpPr txBox="1">
            <a:spLocks noGrp="1"/>
          </p:cNvSpPr>
          <p:nvPr>
            <p:ph type="body" idx="1"/>
          </p:nvPr>
        </p:nvSpPr>
        <p:spPr>
          <a:xfrm>
            <a:off x="434623" y="1690825"/>
            <a:ext cx="5348111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b="1" dirty="0">
                <a:latin typeface="+mn-lt"/>
                <a:ea typeface="Helvetica Neue Light"/>
                <a:cs typeface="Helvetica Neue Light"/>
                <a:sym typeface="Helvetica Neue Light"/>
              </a:rPr>
              <a:t>Tech Support</a:t>
            </a:r>
          </a:p>
          <a:p>
            <a:pPr marL="457200" lvl="0" indent="-3429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sz="2400" dirty="0">
                <a:latin typeface="+mn-lt"/>
                <a:ea typeface="Helvetica Neue Light"/>
                <a:cs typeface="Helvetica Neue Light"/>
                <a:sym typeface="Helvetica Neue Light"/>
              </a:rPr>
              <a:t>High Performance Computing </a:t>
            </a:r>
          </a:p>
          <a:p>
            <a:pPr marL="457200" lvl="0" indent="-3429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sz="2400" dirty="0">
                <a:latin typeface="+mn-lt"/>
                <a:ea typeface="Helvetica Neue Light"/>
                <a:cs typeface="Helvetica Neue Light"/>
                <a:sym typeface="Helvetica Neue Light"/>
              </a:rPr>
              <a:t>Data Management </a:t>
            </a:r>
          </a:p>
          <a:p>
            <a:pPr marL="457200" lvl="0" indent="-3429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sz="2400" dirty="0">
                <a:latin typeface="+mn-lt"/>
                <a:ea typeface="Helvetica Neue Light"/>
                <a:cs typeface="Helvetica Neue Light"/>
                <a:sym typeface="Helvetica Neue Light"/>
              </a:rPr>
              <a:t>Cloud Computing</a:t>
            </a:r>
          </a:p>
          <a:p>
            <a:pPr marL="457200" lvl="0" indent="-3429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sz="2400" dirty="0">
                <a:latin typeface="+mn-lt"/>
                <a:ea typeface="Helvetica Neue Light"/>
                <a:cs typeface="Helvetica Neue Light"/>
                <a:sym typeface="Helvetica Neue Light"/>
              </a:rPr>
              <a:t>Secure Research</a:t>
            </a:r>
            <a:endParaRPr sz="2400" dirty="0"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3" name="Google Shape;16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5" name="Google Shape;162;p22">
            <a:extLst>
              <a:ext uri="{FF2B5EF4-FFF2-40B4-BE49-F238E27FC236}">
                <a16:creationId xmlns:a16="http://schemas.microsoft.com/office/drawing/2014/main" id="{B76772C4-4426-4B68-7521-9FAFE23CDFAB}"/>
              </a:ext>
            </a:extLst>
          </p:cNvPr>
          <p:cNvSpPr txBox="1">
            <a:spLocks/>
          </p:cNvSpPr>
          <p:nvPr/>
        </p:nvSpPr>
        <p:spPr>
          <a:xfrm>
            <a:off x="5929487" y="1690825"/>
            <a:ext cx="5737579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14300" indent="0">
              <a:lnSpc>
                <a:spcPct val="150000"/>
              </a:lnSpc>
              <a:buFont typeface="Helvetica Neue"/>
              <a:buNone/>
            </a:pPr>
            <a:r>
              <a:rPr lang="en-US" b="1" dirty="0">
                <a:latin typeface="+mn-lt"/>
                <a:ea typeface="Helvetica Neue Light"/>
                <a:cs typeface="Helvetica Neue Light"/>
                <a:sym typeface="Helvetica Neue Light"/>
              </a:rPr>
              <a:t>Human Support</a:t>
            </a:r>
          </a:p>
          <a:p>
            <a:pPr>
              <a:lnSpc>
                <a:spcPct val="125000"/>
              </a:lnSpc>
              <a:buFont typeface="Helvetica Neue Light"/>
              <a:buChar char="•"/>
            </a:pPr>
            <a:r>
              <a:rPr lang="en-US" sz="2400" dirty="0">
                <a:latin typeface="+mn-lt"/>
                <a:ea typeface="Helvetica Neue Light"/>
                <a:cs typeface="Helvetica Neue Light"/>
                <a:sym typeface="Helvetica Neue Light"/>
              </a:rPr>
              <a:t>Training Materials &amp; Workshops</a:t>
            </a:r>
          </a:p>
          <a:p>
            <a:pPr>
              <a:lnSpc>
                <a:spcPct val="125000"/>
              </a:lnSpc>
              <a:buFont typeface="Helvetica Neue Light"/>
              <a:buChar char="•"/>
            </a:pPr>
            <a:r>
              <a:rPr lang="en-US" sz="2400" dirty="0">
                <a:latin typeface="+mn-lt"/>
                <a:ea typeface="Helvetica Neue Light"/>
                <a:cs typeface="Helvetica Neue Light"/>
                <a:sym typeface="Helvetica Neue Light"/>
              </a:rPr>
              <a:t>Consultations &amp; Office Hours</a:t>
            </a:r>
          </a:p>
          <a:p>
            <a:pPr>
              <a:lnSpc>
                <a:spcPct val="125000"/>
              </a:lnSpc>
              <a:buFont typeface="Helvetica Neue Light"/>
              <a:buChar char="•"/>
            </a:pPr>
            <a:r>
              <a:rPr lang="en-US" sz="2400" dirty="0">
                <a:latin typeface="+mn-lt"/>
                <a:ea typeface="Helvetica Neue Light"/>
                <a:cs typeface="Helvetica Neue Light"/>
                <a:sym typeface="Helvetica Neue Light"/>
              </a:rPr>
              <a:t>Help Tickets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>
            <a:spLocks noGrp="1"/>
          </p:cNvSpPr>
          <p:nvPr>
            <p:ph type="title"/>
          </p:nvPr>
        </p:nvSpPr>
        <p:spPr>
          <a:xfrm>
            <a:off x="838199" y="25577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High Performance Computing (HPC)</a:t>
            </a:r>
            <a:endParaRPr dirty="0"/>
          </a:p>
        </p:txBody>
      </p:sp>
      <p:sp>
        <p:nvSpPr>
          <p:cNvPr id="196" name="Google Shape;19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97" name="Google Shape;197;p2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5374" y="1581475"/>
            <a:ext cx="6861249" cy="411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2E7FCF4-439F-2EAC-1992-2BA5DB5988D7}"/>
              </a:ext>
            </a:extLst>
          </p:cNvPr>
          <p:cNvSpPr/>
          <p:nvPr/>
        </p:nvSpPr>
        <p:spPr>
          <a:xfrm>
            <a:off x="2575558" y="1488910"/>
            <a:ext cx="7040880" cy="42976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>
            <a:spLocks noGrp="1"/>
          </p:cNvSpPr>
          <p:nvPr>
            <p:ph type="title"/>
          </p:nvPr>
        </p:nvSpPr>
        <p:spPr>
          <a:xfrm>
            <a:off x="838200" y="1365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Traditional vs HPC</a:t>
            </a:r>
            <a:endParaRPr dirty="0"/>
          </a:p>
        </p:txBody>
      </p:sp>
      <p:sp>
        <p:nvSpPr>
          <p:cNvPr id="205" name="Google Shape;205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028" name="Picture 4" descr="An image of several black racks containing silver servers">
            <a:extLst>
              <a:ext uri="{FF2B5EF4-FFF2-40B4-BE49-F238E27FC236}">
                <a16:creationId xmlns:a16="http://schemas.microsoft.com/office/drawing/2014/main" id="{B321D1CF-EDF0-1508-A698-08BD61BE54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968" r="1"/>
          <a:stretch/>
        </p:blipFill>
        <p:spPr bwMode="auto">
          <a:xfrm>
            <a:off x="6698919" y="1412033"/>
            <a:ext cx="3823361" cy="329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E73F5C-C201-55B8-583A-DB2BBF6C72F7}"/>
              </a:ext>
            </a:extLst>
          </p:cNvPr>
          <p:cNvSpPr txBox="1"/>
          <p:nvPr/>
        </p:nvSpPr>
        <p:spPr>
          <a:xfrm>
            <a:off x="1825902" y="4696249"/>
            <a:ext cx="3872763" cy="821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b="1" dirty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Fewer Computing Resources, </a:t>
            </a:r>
          </a:p>
          <a:p>
            <a:pPr>
              <a:lnSpc>
                <a:spcPct val="125000"/>
              </a:lnSpc>
            </a:pPr>
            <a:r>
              <a:rPr lang="en-US" sz="2000" b="1" dirty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Fast</a:t>
            </a:r>
            <a:r>
              <a:rPr lang="en-US" sz="2000" b="1" dirty="0">
                <a:solidFill>
                  <a:srgbClr val="FF0000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000" b="1" dirty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Sprinter</a:t>
            </a:r>
            <a:r>
              <a:rPr lang="en-US" sz="2000" b="1" dirty="0">
                <a:solidFill>
                  <a:srgbClr val="FF0000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*</a:t>
            </a:r>
            <a:endParaRPr lang="en-US" sz="2000" b="1" dirty="0">
              <a:latin typeface="+mn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AD4D79-45CF-7052-FEEC-C902B7069465}"/>
              </a:ext>
            </a:extLst>
          </p:cNvPr>
          <p:cNvSpPr txBox="1"/>
          <p:nvPr/>
        </p:nvSpPr>
        <p:spPr>
          <a:xfrm>
            <a:off x="6698919" y="4693178"/>
            <a:ext cx="4191003" cy="823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b="1" dirty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More Computing Resources, </a:t>
            </a:r>
          </a:p>
          <a:p>
            <a:pPr>
              <a:lnSpc>
                <a:spcPct val="125000"/>
              </a:lnSpc>
            </a:pPr>
            <a:r>
              <a:rPr lang="en-US" sz="2000" b="1" dirty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Steady Marathon Runner</a:t>
            </a:r>
            <a:r>
              <a:rPr lang="en-US" sz="2000" b="1" dirty="0">
                <a:solidFill>
                  <a:srgbClr val="FF0000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*</a:t>
            </a:r>
            <a:endParaRPr lang="en-US" sz="2000" b="1" dirty="0">
              <a:latin typeface="+mn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2D5C27-AB42-6D0B-E6C4-E52B81B5F677}"/>
              </a:ext>
            </a:extLst>
          </p:cNvPr>
          <p:cNvSpPr txBox="1"/>
          <p:nvPr/>
        </p:nvSpPr>
        <p:spPr>
          <a:xfrm>
            <a:off x="10100283" y="5689226"/>
            <a:ext cx="1579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*</a:t>
            </a:r>
            <a:r>
              <a:rPr lang="en-US" sz="2000" b="1" dirty="0"/>
              <a:t>Potentially</a:t>
            </a:r>
          </a:p>
        </p:txBody>
      </p:sp>
      <p:pic>
        <p:nvPicPr>
          <p:cNvPr id="2" name="Picture 1" descr="A desktop computer workstation sitting on a desk with a keyboard, mouse, and monitor">
            <a:extLst>
              <a:ext uri="{FF2B5EF4-FFF2-40B4-BE49-F238E27FC236}">
                <a16:creationId xmlns:a16="http://schemas.microsoft.com/office/drawing/2014/main" id="{AC727B7D-61F3-79DA-05CF-9D848F535B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498982" y="1554111"/>
            <a:ext cx="4199683" cy="314976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can </a:t>
            </a:r>
            <a:r>
              <a:rPr lang="en-US" i="1" dirty="0"/>
              <a:t>I </a:t>
            </a:r>
            <a:r>
              <a:rPr lang="en-US" dirty="0"/>
              <a:t>use HPC for?</a:t>
            </a:r>
            <a:endParaRPr dirty="0"/>
          </a:p>
        </p:txBody>
      </p:sp>
      <p:sp>
        <p:nvSpPr>
          <p:cNvPr id="298" name="Google Shape;298;p30"/>
          <p:cNvSpPr txBox="1">
            <a:spLocks noGrp="1"/>
          </p:cNvSpPr>
          <p:nvPr>
            <p:ph type="sldNum" idx="12"/>
          </p:nvPr>
        </p:nvSpPr>
        <p:spPr>
          <a:xfrm>
            <a:off x="8588900" y="638890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48B2A4F6-1277-3BFE-0594-88562AC8D6A7}"/>
              </a:ext>
            </a:extLst>
          </p:cNvPr>
          <p:cNvGrpSpPr/>
          <p:nvPr/>
        </p:nvGrpSpPr>
        <p:grpSpPr>
          <a:xfrm>
            <a:off x="1915883" y="1936034"/>
            <a:ext cx="8360234" cy="3217425"/>
            <a:chOff x="1614941" y="1820287"/>
            <a:chExt cx="8360234" cy="3217425"/>
          </a:xfrm>
        </p:grpSpPr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D41FFFDB-572A-328A-1FD8-86A697052587}"/>
                </a:ext>
              </a:extLst>
            </p:cNvPr>
            <p:cNvGrpSpPr/>
            <p:nvPr/>
          </p:nvGrpSpPr>
          <p:grpSpPr>
            <a:xfrm>
              <a:off x="1614941" y="1927573"/>
              <a:ext cx="3679424" cy="3110139"/>
              <a:chOff x="2216824" y="1927573"/>
              <a:chExt cx="3679424" cy="3110139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B112E4-32D2-61DA-E3F4-0B7B10FB348E}"/>
                  </a:ext>
                </a:extLst>
              </p:cNvPr>
              <p:cNvSpPr txBox="1"/>
              <p:nvPr/>
            </p:nvSpPr>
            <p:spPr>
              <a:xfrm>
                <a:off x="2216824" y="4576047"/>
                <a:ext cx="34508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Parallel Jobs</a:t>
                </a:r>
              </a:p>
            </p:txBody>
          </p:sp>
          <p:sp>
            <p:nvSpPr>
              <p:cNvPr id="5" name="Round Same Side Corner Rectangle 4">
                <a:extLst>
                  <a:ext uri="{FF2B5EF4-FFF2-40B4-BE49-F238E27FC236}">
                    <a16:creationId xmlns:a16="http://schemas.microsoft.com/office/drawing/2014/main" id="{DA41F11A-2D0B-EF3E-245A-00F48597A618}"/>
                  </a:ext>
                </a:extLst>
              </p:cNvPr>
              <p:cNvSpPr/>
              <p:nvPr/>
            </p:nvSpPr>
            <p:spPr>
              <a:xfrm>
                <a:off x="2216824" y="2348377"/>
                <a:ext cx="1371600" cy="457200"/>
              </a:xfrm>
              <a:prstGeom prst="round2Same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ound Same Side Corner Rectangle 5">
                <a:extLst>
                  <a:ext uri="{FF2B5EF4-FFF2-40B4-BE49-F238E27FC236}">
                    <a16:creationId xmlns:a16="http://schemas.microsoft.com/office/drawing/2014/main" id="{C60D7C9F-882D-7008-6698-2AEB4849F874}"/>
                  </a:ext>
                </a:extLst>
              </p:cNvPr>
              <p:cNvSpPr/>
              <p:nvPr/>
            </p:nvSpPr>
            <p:spPr>
              <a:xfrm rot="10800000">
                <a:off x="2216824" y="3253700"/>
                <a:ext cx="1371600" cy="457200"/>
              </a:xfrm>
              <a:prstGeom prst="round2Same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895390E-BC1F-2DB6-CF9C-12D2358E0B59}"/>
                  </a:ext>
                </a:extLst>
              </p:cNvPr>
              <p:cNvSpPr/>
              <p:nvPr/>
            </p:nvSpPr>
            <p:spPr>
              <a:xfrm>
                <a:off x="2216824" y="2792721"/>
                <a:ext cx="13716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/>
                  <a:t>Big Job</a:t>
                </a: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76CA8B6-29D9-A67C-35B6-ED1E3F0F20EB}"/>
                  </a:ext>
                </a:extLst>
              </p:cNvPr>
              <p:cNvGrpSpPr/>
              <p:nvPr/>
            </p:nvGrpSpPr>
            <p:grpSpPr>
              <a:xfrm>
                <a:off x="4311930" y="1927573"/>
                <a:ext cx="489101" cy="2187496"/>
                <a:chOff x="2832264" y="1958080"/>
                <a:chExt cx="489101" cy="2187496"/>
              </a:xfrm>
            </p:grpSpPr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1C54F29C-4ACD-8688-4160-10959DBEAB6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24111" t="18757" r="25403" b="34550"/>
                <a:stretch/>
              </p:blipFill>
              <p:spPr bwMode="auto">
                <a:xfrm>
                  <a:off x="2832264" y="1958080"/>
                  <a:ext cx="489101" cy="6400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2">
                  <a:extLst>
                    <a:ext uri="{FF2B5EF4-FFF2-40B4-BE49-F238E27FC236}">
                      <a16:creationId xmlns:a16="http://schemas.microsoft.com/office/drawing/2014/main" id="{94B945BB-3A61-8262-C3D8-7F6D4024867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24111" t="18757" r="25403" b="34550"/>
                <a:stretch/>
              </p:blipFill>
              <p:spPr bwMode="auto">
                <a:xfrm>
                  <a:off x="2832264" y="2731788"/>
                  <a:ext cx="489101" cy="6400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2">
                  <a:extLst>
                    <a:ext uri="{FF2B5EF4-FFF2-40B4-BE49-F238E27FC236}">
                      <a16:creationId xmlns:a16="http://schemas.microsoft.com/office/drawing/2014/main" id="{D2D8F81E-4143-752C-A174-06819C216FB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24111" t="18757" r="25403" b="34550"/>
                <a:stretch/>
              </p:blipFill>
              <p:spPr bwMode="auto">
                <a:xfrm>
                  <a:off x="2832264" y="3505496"/>
                  <a:ext cx="489101" cy="6400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7942715C-3F35-8002-4FD2-D343FF48C22C}"/>
                  </a:ext>
                </a:extLst>
              </p:cNvPr>
              <p:cNvCxnSpPr>
                <a:cxnSpLocks/>
                <a:stCxn id="5" idx="0"/>
                <a:endCxn id="2050" idx="1"/>
              </p:cNvCxnSpPr>
              <p:nvPr/>
            </p:nvCxnSpPr>
            <p:spPr>
              <a:xfrm flipV="1">
                <a:off x="3588424" y="2247613"/>
                <a:ext cx="723506" cy="329364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51D398D0-10D2-0F8C-6AB8-63E9C882E343}"/>
                  </a:ext>
                </a:extLst>
              </p:cNvPr>
              <p:cNvCxnSpPr>
                <a:cxnSpLocks/>
                <a:stCxn id="7" idx="3"/>
                <a:endCxn id="10" idx="1"/>
              </p:cNvCxnSpPr>
              <p:nvPr/>
            </p:nvCxnSpPr>
            <p:spPr>
              <a:xfrm>
                <a:off x="3588424" y="3021321"/>
                <a:ext cx="723506" cy="0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CB389DE-BEA1-5C83-2871-60432B2E2D7B}"/>
                  </a:ext>
                </a:extLst>
              </p:cNvPr>
              <p:cNvCxnSpPr>
                <a:cxnSpLocks/>
                <a:stCxn id="6" idx="2"/>
                <a:endCxn id="11" idx="1"/>
              </p:cNvCxnSpPr>
              <p:nvPr/>
            </p:nvCxnSpPr>
            <p:spPr>
              <a:xfrm>
                <a:off x="3588424" y="3482300"/>
                <a:ext cx="723506" cy="312729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Diamond 38">
                <a:extLst>
                  <a:ext uri="{FF2B5EF4-FFF2-40B4-BE49-F238E27FC236}">
                    <a16:creationId xmlns:a16="http://schemas.microsoft.com/office/drawing/2014/main" id="{977FC4C9-3496-D5CD-5778-96B04F43A6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39048" y="2793249"/>
                <a:ext cx="457200" cy="457200"/>
              </a:xfrm>
              <a:prstGeom prst="diamond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1" name="Elbow Connector 40">
                <a:extLst>
                  <a:ext uri="{FF2B5EF4-FFF2-40B4-BE49-F238E27FC236}">
                    <a16:creationId xmlns:a16="http://schemas.microsoft.com/office/drawing/2014/main" id="{2B1EACF7-383C-18AB-1A6A-087F84670133}"/>
                  </a:ext>
                </a:extLst>
              </p:cNvPr>
              <p:cNvCxnSpPr>
                <a:cxnSpLocks/>
                <a:stCxn id="2050" idx="3"/>
                <a:endCxn id="39" idx="0"/>
              </p:cNvCxnSpPr>
              <p:nvPr/>
            </p:nvCxnSpPr>
            <p:spPr>
              <a:xfrm>
                <a:off x="4801031" y="2247613"/>
                <a:ext cx="866617" cy="545636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Elbow Connector 43">
                <a:extLst>
                  <a:ext uri="{FF2B5EF4-FFF2-40B4-BE49-F238E27FC236}">
                    <a16:creationId xmlns:a16="http://schemas.microsoft.com/office/drawing/2014/main" id="{CD9F6305-35F7-6AE2-B9A1-B9609A320D43}"/>
                  </a:ext>
                </a:extLst>
              </p:cNvPr>
              <p:cNvCxnSpPr>
                <a:cxnSpLocks/>
                <a:stCxn id="11" idx="3"/>
                <a:endCxn id="39" idx="2"/>
              </p:cNvCxnSpPr>
              <p:nvPr/>
            </p:nvCxnSpPr>
            <p:spPr>
              <a:xfrm flipV="1">
                <a:off x="4801031" y="3250449"/>
                <a:ext cx="866617" cy="544580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1B2978BF-BB2C-DD5B-512D-9F111574826C}"/>
                  </a:ext>
                </a:extLst>
              </p:cNvPr>
              <p:cNvCxnSpPr>
                <a:cxnSpLocks/>
                <a:stCxn id="10" idx="3"/>
                <a:endCxn id="39" idx="1"/>
              </p:cNvCxnSpPr>
              <p:nvPr/>
            </p:nvCxnSpPr>
            <p:spPr>
              <a:xfrm>
                <a:off x="4801031" y="3021321"/>
                <a:ext cx="638017" cy="528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B90D57E5-328F-8954-5DA1-AE21756AE855}"/>
                </a:ext>
              </a:extLst>
            </p:cNvPr>
            <p:cNvGrpSpPr/>
            <p:nvPr/>
          </p:nvGrpSpPr>
          <p:grpSpPr>
            <a:xfrm>
              <a:off x="6991466" y="1820287"/>
              <a:ext cx="2983709" cy="3217425"/>
              <a:chOff x="6991466" y="1820287"/>
              <a:chExt cx="2983709" cy="3217425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0E8C3190-C566-3D83-2E20-BEFB2EED2566}"/>
                  </a:ext>
                </a:extLst>
              </p:cNvPr>
              <p:cNvSpPr/>
              <p:nvPr/>
            </p:nvSpPr>
            <p:spPr>
              <a:xfrm>
                <a:off x="6991466" y="1820287"/>
                <a:ext cx="731520" cy="731520"/>
              </a:xfrm>
              <a:prstGeom prst="round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/>
                  <a:t>Tiny Job</a:t>
                </a: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290FBE98-0CCC-3A49-B8A8-80C6D19F4403}"/>
                  </a:ext>
                </a:extLst>
              </p:cNvPr>
              <p:cNvSpPr/>
              <p:nvPr/>
            </p:nvSpPr>
            <p:spPr>
              <a:xfrm>
                <a:off x="6991466" y="2710208"/>
                <a:ext cx="731520" cy="731520"/>
              </a:xfrm>
              <a:prstGeom prst="round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/>
                  <a:t>Tiny Job</a:t>
                </a:r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5394ADA2-6FB7-0FF1-CC61-878186F110E9}"/>
                  </a:ext>
                </a:extLst>
              </p:cNvPr>
              <p:cNvSpPr/>
              <p:nvPr/>
            </p:nvSpPr>
            <p:spPr>
              <a:xfrm>
                <a:off x="6991466" y="3600129"/>
                <a:ext cx="731520" cy="731520"/>
              </a:xfrm>
              <a:prstGeom prst="round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/>
                  <a:t>Tiny Job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0251DAD-855E-29D3-7CBB-165D7FBEEA6D}"/>
                  </a:ext>
                </a:extLst>
              </p:cNvPr>
              <p:cNvCxnSpPr>
                <a:cxnSpLocks/>
                <a:stCxn id="17" idx="3"/>
                <a:endCxn id="28" idx="1"/>
              </p:cNvCxnSpPr>
              <p:nvPr/>
            </p:nvCxnSpPr>
            <p:spPr>
              <a:xfrm flipV="1">
                <a:off x="7722986" y="2183277"/>
                <a:ext cx="652944" cy="2770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8" name="Picture 2">
                <a:extLst>
                  <a:ext uri="{FF2B5EF4-FFF2-40B4-BE49-F238E27FC236}">
                    <a16:creationId xmlns:a16="http://schemas.microsoft.com/office/drawing/2014/main" id="{AE63D9DF-C724-7AEC-470B-7637A163A6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4111" t="18757" r="25403" b="34550"/>
              <a:stretch/>
            </p:blipFill>
            <p:spPr bwMode="auto">
              <a:xfrm>
                <a:off x="8375930" y="1863237"/>
                <a:ext cx="489101" cy="640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2">
                <a:extLst>
                  <a:ext uri="{FF2B5EF4-FFF2-40B4-BE49-F238E27FC236}">
                    <a16:creationId xmlns:a16="http://schemas.microsoft.com/office/drawing/2014/main" id="{BC93FDD2-C0FD-38A7-AA8E-9BC2CE632F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4111" t="18757" r="25403" b="34550"/>
              <a:stretch/>
            </p:blipFill>
            <p:spPr bwMode="auto">
              <a:xfrm>
                <a:off x="8375930" y="2755928"/>
                <a:ext cx="489101" cy="640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2">
                <a:extLst>
                  <a:ext uri="{FF2B5EF4-FFF2-40B4-BE49-F238E27FC236}">
                    <a16:creationId xmlns:a16="http://schemas.microsoft.com/office/drawing/2014/main" id="{442DA11E-5B40-3FD4-04DF-5763B911E4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4111" t="18757" r="25403" b="34550"/>
              <a:stretch/>
            </p:blipFill>
            <p:spPr bwMode="auto">
              <a:xfrm>
                <a:off x="8375930" y="3648173"/>
                <a:ext cx="489101" cy="640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13EA4E33-7C53-6D73-DEAA-9A64A162525E}"/>
                  </a:ext>
                </a:extLst>
              </p:cNvPr>
              <p:cNvCxnSpPr>
                <a:cxnSpLocks/>
                <a:stCxn id="18" idx="3"/>
                <a:endCxn id="29" idx="1"/>
              </p:cNvCxnSpPr>
              <p:nvPr/>
            </p:nvCxnSpPr>
            <p:spPr>
              <a:xfrm>
                <a:off x="7722986" y="3075968"/>
                <a:ext cx="652944" cy="0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9E5E8083-E0FF-F23F-D883-B2E9E13A0DD0}"/>
                  </a:ext>
                </a:extLst>
              </p:cNvPr>
              <p:cNvCxnSpPr>
                <a:cxnSpLocks/>
                <a:stCxn id="19" idx="3"/>
                <a:endCxn id="30" idx="1"/>
              </p:cNvCxnSpPr>
              <p:nvPr/>
            </p:nvCxnSpPr>
            <p:spPr>
              <a:xfrm>
                <a:off x="7722986" y="3965889"/>
                <a:ext cx="652944" cy="2324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23B0E574-CC8D-B3D1-336C-825FCAAA597F}"/>
                  </a:ext>
                </a:extLst>
              </p:cNvPr>
              <p:cNvCxnSpPr>
                <a:cxnSpLocks/>
                <a:stCxn id="28" idx="3"/>
                <a:endCxn id="51" idx="1"/>
              </p:cNvCxnSpPr>
              <p:nvPr/>
            </p:nvCxnSpPr>
            <p:spPr>
              <a:xfrm>
                <a:off x="8865031" y="2183277"/>
                <a:ext cx="652944" cy="0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Diamond 50">
                <a:extLst>
                  <a:ext uri="{FF2B5EF4-FFF2-40B4-BE49-F238E27FC236}">
                    <a16:creationId xmlns:a16="http://schemas.microsoft.com/office/drawing/2014/main" id="{56053AC1-AE69-BEA1-036D-487461F939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7975" y="1954677"/>
                <a:ext cx="457200" cy="457200"/>
              </a:xfrm>
              <a:prstGeom prst="diamond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F64C351A-F026-12F5-8FC1-43BD3D87332C}"/>
                  </a:ext>
                </a:extLst>
              </p:cNvPr>
              <p:cNvCxnSpPr>
                <a:cxnSpLocks/>
                <a:stCxn id="29" idx="3"/>
                <a:endCxn id="57" idx="1"/>
              </p:cNvCxnSpPr>
              <p:nvPr/>
            </p:nvCxnSpPr>
            <p:spPr>
              <a:xfrm flipV="1">
                <a:off x="8865031" y="3072814"/>
                <a:ext cx="652944" cy="3154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Diamond 56">
                <a:extLst>
                  <a:ext uri="{FF2B5EF4-FFF2-40B4-BE49-F238E27FC236}">
                    <a16:creationId xmlns:a16="http://schemas.microsoft.com/office/drawing/2014/main" id="{3DCB6779-A1E1-58B4-B47F-8C401C53E5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7975" y="2844214"/>
                <a:ext cx="457200" cy="457200"/>
              </a:xfrm>
              <a:prstGeom prst="diamond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Diamond 60">
                <a:extLst>
                  <a:ext uri="{FF2B5EF4-FFF2-40B4-BE49-F238E27FC236}">
                    <a16:creationId xmlns:a16="http://schemas.microsoft.com/office/drawing/2014/main" id="{C1E2B0CB-6751-D914-0B47-0A460BFF72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7975" y="3742515"/>
                <a:ext cx="457200" cy="457200"/>
              </a:xfrm>
              <a:prstGeom prst="diamond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2D38BA01-6C99-84F4-DBD3-26B62BF9CB62}"/>
                  </a:ext>
                </a:extLst>
              </p:cNvPr>
              <p:cNvCxnSpPr>
                <a:cxnSpLocks/>
                <a:stCxn id="30" idx="3"/>
                <a:endCxn id="61" idx="1"/>
              </p:cNvCxnSpPr>
              <p:nvPr/>
            </p:nvCxnSpPr>
            <p:spPr>
              <a:xfrm>
                <a:off x="8865031" y="3968213"/>
                <a:ext cx="652944" cy="2902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375ABDC3-3AE5-1F73-B71E-250F9FDB7F35}"/>
                  </a:ext>
                </a:extLst>
              </p:cNvPr>
              <p:cNvSpPr txBox="1"/>
              <p:nvPr/>
            </p:nvSpPr>
            <p:spPr>
              <a:xfrm>
                <a:off x="6991466" y="4576047"/>
                <a:ext cx="29837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Serial Jobs</a:t>
                </a: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can </a:t>
            </a:r>
            <a:r>
              <a:rPr lang="en-US" i="1"/>
              <a:t>I </a:t>
            </a:r>
            <a:r>
              <a:rPr lang="en-US"/>
              <a:t>use HPC for?</a:t>
            </a:r>
            <a:endParaRPr/>
          </a:p>
        </p:txBody>
      </p:sp>
      <p:sp>
        <p:nvSpPr>
          <p:cNvPr id="266" name="Google Shape;266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5" name="Graphic 4" descr="Database with solid fill">
            <a:extLst>
              <a:ext uri="{FF2B5EF4-FFF2-40B4-BE49-F238E27FC236}">
                <a16:creationId xmlns:a16="http://schemas.microsoft.com/office/drawing/2014/main" id="{808439AE-7D5F-6A36-84CE-E88BDF546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1906928"/>
            <a:ext cx="2746094" cy="2746094"/>
          </a:xfrm>
          <a:prstGeom prst="rect">
            <a:avLst/>
          </a:prstGeom>
        </p:spPr>
      </p:pic>
      <p:pic>
        <p:nvPicPr>
          <p:cNvPr id="9" name="Graphic 8" descr="Cube with solid fill">
            <a:extLst>
              <a:ext uri="{FF2B5EF4-FFF2-40B4-BE49-F238E27FC236}">
                <a16:creationId xmlns:a16="http://schemas.microsoft.com/office/drawing/2014/main" id="{2B045C6B-CEFB-E347-2428-0D3BC6B097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3231" y="2057400"/>
            <a:ext cx="2743200" cy="2743200"/>
          </a:xfrm>
          <a:prstGeom prst="rect">
            <a:avLst/>
          </a:prstGeom>
        </p:spPr>
      </p:pic>
      <p:pic>
        <p:nvPicPr>
          <p:cNvPr id="18" name="Graphic 17" descr="Meeting with solid fill">
            <a:extLst>
              <a:ext uri="{FF2B5EF4-FFF2-40B4-BE49-F238E27FC236}">
                <a16:creationId xmlns:a16="http://schemas.microsoft.com/office/drawing/2014/main" id="{79A9145B-5A23-F2C6-1AF1-CE8B70D57C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10600" y="2057400"/>
            <a:ext cx="2743200" cy="2743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2C7A107-CC6E-A17E-D976-59D4B9A6C65C}"/>
              </a:ext>
            </a:extLst>
          </p:cNvPr>
          <p:cNvSpPr txBox="1"/>
          <p:nvPr/>
        </p:nvSpPr>
        <p:spPr>
          <a:xfrm>
            <a:off x="1161616" y="4800600"/>
            <a:ext cx="2099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Big 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F43603-51EC-7653-F2D0-450063CE7D81}"/>
              </a:ext>
            </a:extLst>
          </p:cNvPr>
          <p:cNvSpPr txBox="1"/>
          <p:nvPr/>
        </p:nvSpPr>
        <p:spPr>
          <a:xfrm>
            <a:off x="4724400" y="4800600"/>
            <a:ext cx="2743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Viz/Rendering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8F4AA0-2F05-3DF0-9888-E7080050BD18}"/>
              </a:ext>
            </a:extLst>
          </p:cNvPr>
          <p:cNvSpPr txBox="1"/>
          <p:nvPr/>
        </p:nvSpPr>
        <p:spPr>
          <a:xfrm>
            <a:off x="8262877" y="4800600"/>
            <a:ext cx="34386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Shared Work Environment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3ded8b1b-070d-4629-82e4-c0b019f46057}" enabled="0" method="" siteId="{3ded8b1b-070d-4629-82e4-c0b019f4605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7783</TotalTime>
  <Words>2168</Words>
  <Application>Microsoft Office PowerPoint</Application>
  <PresentationFormat>Widescreen</PresentationFormat>
  <Paragraphs>533</Paragraphs>
  <Slides>46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8" baseType="lpstr">
      <vt:lpstr>Arial</vt:lpstr>
      <vt:lpstr>Helvetica Neue</vt:lpstr>
      <vt:lpstr>Helvetica Neue Light</vt:lpstr>
      <vt:lpstr>Wingdings</vt:lpstr>
      <vt:lpstr>Calibri</vt:lpstr>
      <vt:lpstr>Arial Black</vt:lpstr>
      <vt:lpstr>Consolas</vt:lpstr>
      <vt:lpstr>SFMono-Regular</vt:lpstr>
      <vt:lpstr>Aptos Display</vt:lpstr>
      <vt:lpstr>Courier New</vt:lpstr>
      <vt:lpstr>-apple-system</vt:lpstr>
      <vt:lpstr>Office Theme</vt:lpstr>
      <vt:lpstr>Module 1: Getting Familiar with RC</vt:lpstr>
      <vt:lpstr>Meet the User Support Team</vt:lpstr>
      <vt:lpstr>Learning Goals</vt:lpstr>
      <vt:lpstr>PowerPoint Presentation</vt:lpstr>
      <vt:lpstr>RC Resources</vt:lpstr>
      <vt:lpstr>High Performance Computing (HPC)</vt:lpstr>
      <vt:lpstr>Traditional vs HPC</vt:lpstr>
      <vt:lpstr>What can I use HPC for?</vt:lpstr>
      <vt:lpstr>What can I use HPC for?</vt:lpstr>
      <vt:lpstr>HPC Cluster: Alpine </vt:lpstr>
      <vt:lpstr>Alpine Partitions</vt:lpstr>
      <vt:lpstr>HPC Cluster: Alpine </vt:lpstr>
      <vt:lpstr>Node Types</vt:lpstr>
      <vt:lpstr>Node Types</vt:lpstr>
      <vt:lpstr>Node Types</vt:lpstr>
      <vt:lpstr>Node Types</vt:lpstr>
      <vt:lpstr>Where do I run jobs? </vt:lpstr>
      <vt:lpstr>Node Types</vt:lpstr>
      <vt:lpstr>Storage at CURC</vt:lpstr>
      <vt:lpstr>Core Filesystem Structure</vt:lpstr>
      <vt:lpstr>Core Filesystem Structure</vt:lpstr>
      <vt:lpstr>Core Filesystem Structure</vt:lpstr>
      <vt:lpstr>PetaLibrary Tiers</vt:lpstr>
      <vt:lpstr>PetaLibrary Tiers</vt:lpstr>
      <vt:lpstr>PetaLibrary Tiers</vt:lpstr>
      <vt:lpstr>PetaLibrary Tiers</vt:lpstr>
      <vt:lpstr>Data Sharing: Within RC</vt:lpstr>
      <vt:lpstr>Data Sharing: Outside RC</vt:lpstr>
      <vt:lpstr>Acceptable data storage and use</vt:lpstr>
      <vt:lpstr>Cloud Computing</vt:lpstr>
      <vt:lpstr>How to Access RC Resources?</vt:lpstr>
      <vt:lpstr>Getting an Account</vt:lpstr>
      <vt:lpstr>Your RC Account</vt:lpstr>
      <vt:lpstr>Duo Authentication</vt:lpstr>
      <vt:lpstr>Terminal Access</vt:lpstr>
      <vt:lpstr>Demo: Logging in via Terminal</vt:lpstr>
      <vt:lpstr>Demo: logging in with OnDemand</vt:lpstr>
      <vt:lpstr>Asking for Help</vt:lpstr>
      <vt:lpstr>Help! I’m stuck, where do I go?</vt:lpstr>
      <vt:lpstr>When should I use these?</vt:lpstr>
      <vt:lpstr>Our Documentation</vt:lpstr>
      <vt:lpstr>CRDDS trainings and consult hours</vt:lpstr>
      <vt:lpstr>Helpdesk Tickets: sub-optimal vs optimal</vt:lpstr>
      <vt:lpstr>Helpdesk Tickets: sub-optimal vs optimal</vt:lpstr>
      <vt:lpstr>How can I compose an effective ticket?</vt:lpstr>
      <vt:lpstr>Documentation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Familiar with RC</dc:title>
  <dc:creator>Trevor Alan Hall</dc:creator>
  <cp:lastModifiedBy>John Reiland</cp:lastModifiedBy>
  <cp:revision>23</cp:revision>
  <dcterms:modified xsi:type="dcterms:W3CDTF">2025-08-19T17:05:57Z</dcterms:modified>
</cp:coreProperties>
</file>